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00" r:id="rId2"/>
    <p:sldId id="301" r:id="rId3"/>
    <p:sldId id="318" r:id="rId4"/>
    <p:sldId id="320" r:id="rId5"/>
    <p:sldId id="303" r:id="rId6"/>
    <p:sldId id="304" r:id="rId7"/>
    <p:sldId id="321" r:id="rId8"/>
    <p:sldId id="306" r:id="rId9"/>
    <p:sldId id="323" r:id="rId10"/>
    <p:sldId id="374" r:id="rId11"/>
    <p:sldId id="373" r:id="rId12"/>
    <p:sldId id="375" r:id="rId13"/>
    <p:sldId id="361" r:id="rId14"/>
    <p:sldId id="327" r:id="rId15"/>
    <p:sldId id="363" r:id="rId16"/>
    <p:sldId id="376" r:id="rId17"/>
    <p:sldId id="365" r:id="rId18"/>
    <p:sldId id="366" r:id="rId19"/>
    <p:sldId id="372" r:id="rId20"/>
    <p:sldId id="368" r:id="rId21"/>
    <p:sldId id="377" r:id="rId22"/>
    <p:sldId id="378" r:id="rId23"/>
    <p:sldId id="379" r:id="rId24"/>
    <p:sldId id="380" r:id="rId25"/>
    <p:sldId id="381" r:id="rId26"/>
    <p:sldId id="382" r:id="rId27"/>
    <p:sldId id="383" r:id="rId28"/>
    <p:sldId id="384" r:id="rId29"/>
    <p:sldId id="334" r:id="rId30"/>
    <p:sldId id="335" r:id="rId31"/>
    <p:sldId id="336" r:id="rId32"/>
    <p:sldId id="337" r:id="rId33"/>
    <p:sldId id="338" r:id="rId34"/>
    <p:sldId id="386" r:id="rId35"/>
    <p:sldId id="385" r:id="rId36"/>
    <p:sldId id="339" r:id="rId37"/>
    <p:sldId id="340" r:id="rId38"/>
    <p:sldId id="341" r:id="rId39"/>
    <p:sldId id="342" r:id="rId40"/>
    <p:sldId id="343" r:id="rId41"/>
    <p:sldId id="344" r:id="rId42"/>
    <p:sldId id="309" r:id="rId43"/>
    <p:sldId id="345" r:id="rId44"/>
    <p:sldId id="314" r:id="rId45"/>
    <p:sldId id="347" r:id="rId46"/>
    <p:sldId id="349" r:id="rId47"/>
    <p:sldId id="352" r:id="rId48"/>
    <p:sldId id="369" r:id="rId49"/>
    <p:sldId id="370" r:id="rId50"/>
    <p:sldId id="371" r:id="rId51"/>
  </p:sldIdLst>
  <p:sldSz cx="12192000" cy="6858000"/>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6" autoAdjust="0"/>
  </p:normalViewPr>
  <p:slideViewPr>
    <p:cSldViewPr snapToGrid="0">
      <p:cViewPr varScale="1">
        <p:scale>
          <a:sx n="110" d="100"/>
          <a:sy n="110" d="100"/>
        </p:scale>
        <p:origin x="630" y="108"/>
      </p:cViewPr>
      <p:guideLst/>
    </p:cSldViewPr>
  </p:slideViewPr>
  <p:outlineViewPr>
    <p:cViewPr>
      <p:scale>
        <a:sx n="33" d="100"/>
        <a:sy n="33" d="100"/>
      </p:scale>
      <p:origin x="0" y="-657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4B9A5-8CF2-4E01-808B-BC3C8F427D7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sq-AL"/>
        </a:p>
      </dgm:t>
    </dgm:pt>
    <dgm:pt modelId="{D30ECC41-004B-4EC1-AF03-014A11215ED9}">
      <dgm:prSet phldrT="[Text]" custT="1"/>
      <dgm:spPr/>
      <dgm:t>
        <a:bodyPr/>
        <a:lstStyle/>
        <a:p>
          <a:r>
            <a:rPr lang="sq-AL" sz="2400" noProof="0" dirty="0"/>
            <a:t>inicimi</a:t>
          </a:r>
        </a:p>
      </dgm:t>
    </dgm:pt>
    <dgm:pt modelId="{00FE4AF2-F9D7-430D-B2F0-80C11A854178}" type="parTrans" cxnId="{9D523BCD-7A11-4D0E-AFAC-4BFFE8270F4E}">
      <dgm:prSet/>
      <dgm:spPr/>
      <dgm:t>
        <a:bodyPr/>
        <a:lstStyle/>
        <a:p>
          <a:endParaRPr lang="sq-AL" sz="2400"/>
        </a:p>
      </dgm:t>
    </dgm:pt>
    <dgm:pt modelId="{2C076DA7-5C97-4DA9-8CBF-B1780EB08303}" type="sibTrans" cxnId="{9D523BCD-7A11-4D0E-AFAC-4BFFE8270F4E}">
      <dgm:prSet/>
      <dgm:spPr/>
      <dgm:t>
        <a:bodyPr/>
        <a:lstStyle/>
        <a:p>
          <a:endParaRPr lang="sq-AL" sz="2400"/>
        </a:p>
      </dgm:t>
    </dgm:pt>
    <dgm:pt modelId="{B7606BA8-71FD-438C-ADF8-65E71F136F8F}">
      <dgm:prSet phldrT="[Text]" custT="1"/>
      <dgm:spPr/>
      <dgm:t>
        <a:bodyPr/>
        <a:lstStyle/>
        <a:p>
          <a:r>
            <a:rPr lang="sq-AL" sz="2400" noProof="0" dirty="0">
              <a:latin typeface="Times New Roman" pitchFamily="18" charset="0"/>
              <a:cs typeface="Times New Roman" pitchFamily="18" charset="0"/>
            </a:rPr>
            <a:t>Konstatimi i nevojës për mallra, pune ose shërbime</a:t>
          </a:r>
        </a:p>
      </dgm:t>
    </dgm:pt>
    <dgm:pt modelId="{EF3EFED6-290E-4536-A029-E1D55142578F}" type="parTrans" cxnId="{9A9EDCA4-871B-4C9E-A061-60C2CAF4CE97}">
      <dgm:prSet/>
      <dgm:spPr/>
      <dgm:t>
        <a:bodyPr/>
        <a:lstStyle/>
        <a:p>
          <a:endParaRPr lang="sq-AL" sz="2400"/>
        </a:p>
      </dgm:t>
    </dgm:pt>
    <dgm:pt modelId="{F71AC2BC-F7FA-4D0F-8077-8A1621A4EA20}" type="sibTrans" cxnId="{9A9EDCA4-871B-4C9E-A061-60C2CAF4CE97}">
      <dgm:prSet/>
      <dgm:spPr/>
      <dgm:t>
        <a:bodyPr/>
        <a:lstStyle/>
        <a:p>
          <a:endParaRPr lang="sq-AL" sz="2400"/>
        </a:p>
      </dgm:t>
    </dgm:pt>
    <dgm:pt modelId="{C8DE6780-048C-4979-ACEE-FF4D23937569}">
      <dgm:prSet phldrT="[Text]" custT="1"/>
      <dgm:spPr/>
      <dgm:t>
        <a:bodyPr/>
        <a:lstStyle/>
        <a:p>
          <a:r>
            <a:rPr lang="sq-AL" sz="2400" noProof="0" dirty="0">
              <a:latin typeface="Times New Roman" pitchFamily="18" charset="0"/>
              <a:cs typeface="Times New Roman" pitchFamily="18" charset="0"/>
            </a:rPr>
            <a:t>Publikimi i njoftimit paraprak (opcional)</a:t>
          </a:r>
        </a:p>
      </dgm:t>
    </dgm:pt>
    <dgm:pt modelId="{D112489F-1B3B-4A0B-8F2A-8F4B4C11AA19}" type="parTrans" cxnId="{E0C643C2-D2D1-411B-A349-F96430EEEE70}">
      <dgm:prSet/>
      <dgm:spPr/>
      <dgm:t>
        <a:bodyPr/>
        <a:lstStyle/>
        <a:p>
          <a:endParaRPr lang="sq-AL" sz="2400"/>
        </a:p>
      </dgm:t>
    </dgm:pt>
    <dgm:pt modelId="{6D65C5ED-135C-46B4-8531-196394398B7D}" type="sibTrans" cxnId="{E0C643C2-D2D1-411B-A349-F96430EEEE70}">
      <dgm:prSet/>
      <dgm:spPr/>
      <dgm:t>
        <a:bodyPr/>
        <a:lstStyle/>
        <a:p>
          <a:endParaRPr lang="sq-AL" sz="2400"/>
        </a:p>
      </dgm:t>
    </dgm:pt>
    <dgm:pt modelId="{A8BC6DD7-B5C9-4254-878F-3695F14BCC2F}">
      <dgm:prSet phldrT="[Text]" custT="1"/>
      <dgm:spPr/>
      <dgm:t>
        <a:bodyPr/>
        <a:lstStyle/>
        <a:p>
          <a:r>
            <a:rPr lang="sq-AL" sz="2400" dirty="0">
              <a:latin typeface="Times New Roman" pitchFamily="18" charset="0"/>
              <a:cs typeface="Times New Roman" pitchFamily="18" charset="0"/>
            </a:rPr>
            <a:t>Përgatitja e dokumenteve të kualifikimeve</a:t>
          </a:r>
        </a:p>
      </dgm:t>
    </dgm:pt>
    <dgm:pt modelId="{182CC701-2144-490E-ABC5-1FBDA2CA87AB}" type="parTrans" cxnId="{3E41A8ED-1D1F-4B0B-B17E-A84A17851F27}">
      <dgm:prSet/>
      <dgm:spPr/>
      <dgm:t>
        <a:bodyPr/>
        <a:lstStyle/>
        <a:p>
          <a:endParaRPr lang="sq-AL" sz="2400"/>
        </a:p>
      </dgm:t>
    </dgm:pt>
    <dgm:pt modelId="{640DDC2A-2DE0-4826-987D-E916AD51FACA}" type="sibTrans" cxnId="{3E41A8ED-1D1F-4B0B-B17E-A84A17851F27}">
      <dgm:prSet/>
      <dgm:spPr/>
      <dgm:t>
        <a:bodyPr/>
        <a:lstStyle/>
        <a:p>
          <a:endParaRPr lang="sq-AL" sz="2400"/>
        </a:p>
      </dgm:t>
    </dgm:pt>
    <dgm:pt modelId="{231D9142-975D-4B29-9BB1-89FF9575491D}">
      <dgm:prSet phldrT="[Text]" custT="1"/>
      <dgm:spPr/>
      <dgm:t>
        <a:bodyPr/>
        <a:lstStyle/>
        <a:p>
          <a:r>
            <a:rPr lang="sq-AL" sz="2400" dirty="0">
              <a:latin typeface="Times New Roman" pitchFamily="18" charset="0"/>
              <a:cs typeface="Times New Roman" pitchFamily="18" charset="0"/>
            </a:rPr>
            <a:t>Publikimi i njoftimit për kontratë- “Ftesa për Pjesëmarrje” </a:t>
          </a:r>
        </a:p>
      </dgm:t>
    </dgm:pt>
    <dgm:pt modelId="{C46B5A92-FCB3-4A0E-B3EF-6DD944371521}" type="parTrans" cxnId="{9619047B-FCB4-4B78-A03D-3D8FF4DE4979}">
      <dgm:prSet/>
      <dgm:spPr/>
      <dgm:t>
        <a:bodyPr/>
        <a:lstStyle/>
        <a:p>
          <a:endParaRPr lang="sq-AL" sz="2400"/>
        </a:p>
      </dgm:t>
    </dgm:pt>
    <dgm:pt modelId="{85BD01B2-D4E8-438A-87E9-2191902F4929}" type="sibTrans" cxnId="{9619047B-FCB4-4B78-A03D-3D8FF4DE4979}">
      <dgm:prSet/>
      <dgm:spPr/>
      <dgm:t>
        <a:bodyPr/>
        <a:lstStyle/>
        <a:p>
          <a:endParaRPr lang="sq-AL" sz="2400"/>
        </a:p>
      </dgm:t>
    </dgm:pt>
    <dgm:pt modelId="{DC7BD624-1FE8-4FC6-8132-3F869925E265}">
      <dgm:prSet phldrT="[Text]" custT="1"/>
      <dgm:spPr/>
      <dgm:t>
        <a:bodyPr/>
        <a:lstStyle/>
        <a:p>
          <a:r>
            <a:rPr lang="sq-AL" sz="2400" noProof="0" dirty="0"/>
            <a:t>fillimi</a:t>
          </a:r>
        </a:p>
      </dgm:t>
    </dgm:pt>
    <dgm:pt modelId="{411BA140-E231-409C-86C8-BDDE046A8944}" type="parTrans" cxnId="{B9036F97-F13F-428F-B711-265342A4F94D}">
      <dgm:prSet/>
      <dgm:spPr/>
      <dgm:t>
        <a:bodyPr/>
        <a:lstStyle/>
        <a:p>
          <a:endParaRPr lang="sq-AL" sz="2400"/>
        </a:p>
      </dgm:t>
    </dgm:pt>
    <dgm:pt modelId="{D54A0EFC-2EE7-4249-BF7D-79EFF1A1103C}" type="sibTrans" cxnId="{B9036F97-F13F-428F-B711-265342A4F94D}">
      <dgm:prSet/>
      <dgm:spPr/>
      <dgm:t>
        <a:bodyPr/>
        <a:lstStyle/>
        <a:p>
          <a:endParaRPr lang="sq-AL" sz="2400"/>
        </a:p>
      </dgm:t>
    </dgm:pt>
    <dgm:pt modelId="{6BCD84A5-C18D-42F4-86D6-7F6CD8010285}">
      <dgm:prSet phldrT="[Text]" custT="1"/>
      <dgm:spPr/>
      <dgm:t>
        <a:bodyPr/>
        <a:lstStyle/>
        <a:p>
          <a:r>
            <a:rPr lang="sq-AL" sz="2400" noProof="0" dirty="0"/>
            <a:t>përgatitja</a:t>
          </a:r>
        </a:p>
      </dgm:t>
    </dgm:pt>
    <dgm:pt modelId="{9E94AC6F-485B-4E58-A315-500A9942C4D8}" type="sibTrans" cxnId="{5913B54C-98CD-49C2-B3CD-D9E4B36C60FC}">
      <dgm:prSet/>
      <dgm:spPr/>
      <dgm:t>
        <a:bodyPr/>
        <a:lstStyle/>
        <a:p>
          <a:endParaRPr lang="sq-AL" sz="2400"/>
        </a:p>
      </dgm:t>
    </dgm:pt>
    <dgm:pt modelId="{BC4079E0-2C55-443E-8391-52FDEC2CCC0D}" type="parTrans" cxnId="{5913B54C-98CD-49C2-B3CD-D9E4B36C60FC}">
      <dgm:prSet/>
      <dgm:spPr/>
      <dgm:t>
        <a:bodyPr/>
        <a:lstStyle/>
        <a:p>
          <a:endParaRPr lang="sq-AL" sz="2400"/>
        </a:p>
      </dgm:t>
    </dgm:pt>
    <dgm:pt modelId="{F80A2A87-E81C-4DC4-AAB5-A8084DEF2A3E}">
      <dgm:prSet phldrT="[Text]" custT="1"/>
      <dgm:spPr/>
      <dgm:t>
        <a:bodyPr/>
        <a:lstStyle/>
        <a:p>
          <a:endParaRPr lang="sq-AL" sz="2400" dirty="0">
            <a:latin typeface="Times New Roman" pitchFamily="18" charset="0"/>
            <a:cs typeface="Times New Roman" pitchFamily="18" charset="0"/>
          </a:endParaRPr>
        </a:p>
      </dgm:t>
    </dgm:pt>
    <dgm:pt modelId="{E5DEEC9B-8326-4A58-8756-67429459ECC6}" type="sibTrans" cxnId="{CC2E4CA6-5289-42B9-A1A6-05FB38F646F6}">
      <dgm:prSet/>
      <dgm:spPr/>
      <dgm:t>
        <a:bodyPr/>
        <a:lstStyle/>
        <a:p>
          <a:endParaRPr lang="sq-AL" sz="2400"/>
        </a:p>
      </dgm:t>
    </dgm:pt>
    <dgm:pt modelId="{1DC0E41A-91BB-44D5-85D9-92491A594131}" type="parTrans" cxnId="{CC2E4CA6-5289-42B9-A1A6-05FB38F646F6}">
      <dgm:prSet/>
      <dgm:spPr/>
      <dgm:t>
        <a:bodyPr/>
        <a:lstStyle/>
        <a:p>
          <a:endParaRPr lang="sq-AL" sz="2400"/>
        </a:p>
      </dgm:t>
    </dgm:pt>
    <dgm:pt modelId="{796CD04C-622E-4F88-88BE-830E91BEAED8}">
      <dgm:prSet phldrT="[Text]" custT="1"/>
      <dgm:spPr/>
      <dgm:t>
        <a:bodyPr/>
        <a:lstStyle/>
        <a:p>
          <a:r>
            <a:rPr lang="sq-AL" sz="2400" dirty="0">
              <a:latin typeface="Times New Roman" pitchFamily="18" charset="0"/>
              <a:cs typeface="Times New Roman" pitchFamily="18" charset="0"/>
            </a:rPr>
            <a:t>Përgatitja dhe lëshimi i përgjigjeve dhe  sqarimeve </a:t>
          </a:r>
        </a:p>
      </dgm:t>
    </dgm:pt>
    <dgm:pt modelId="{2CBFC98C-FE4C-48C1-BBD9-FA6C34EE8BBE}" type="sibTrans" cxnId="{44E51C9B-C9D0-4FC6-8650-8C2C5405D6DF}">
      <dgm:prSet/>
      <dgm:spPr/>
      <dgm:t>
        <a:bodyPr/>
        <a:lstStyle/>
        <a:p>
          <a:endParaRPr lang="sq-AL" sz="2400"/>
        </a:p>
      </dgm:t>
    </dgm:pt>
    <dgm:pt modelId="{5164D9A5-1EEC-455F-8694-432CE132460C}" type="parTrans" cxnId="{44E51C9B-C9D0-4FC6-8650-8C2C5405D6DF}">
      <dgm:prSet/>
      <dgm:spPr/>
      <dgm:t>
        <a:bodyPr/>
        <a:lstStyle/>
        <a:p>
          <a:endParaRPr lang="sq-AL" sz="2400"/>
        </a:p>
      </dgm:t>
    </dgm:pt>
    <dgm:pt modelId="{B7D08BC9-4759-48A1-9470-3211AAE0DC75}" type="pres">
      <dgm:prSet presAssocID="{C824B9A5-8CF2-4E01-808B-BC3C8F427D71}" presName="linearFlow" presStyleCnt="0">
        <dgm:presLayoutVars>
          <dgm:dir/>
          <dgm:animLvl val="lvl"/>
          <dgm:resizeHandles val="exact"/>
        </dgm:presLayoutVars>
      </dgm:prSet>
      <dgm:spPr/>
      <dgm:t>
        <a:bodyPr/>
        <a:lstStyle/>
        <a:p>
          <a:endParaRPr lang="en-US"/>
        </a:p>
      </dgm:t>
    </dgm:pt>
    <dgm:pt modelId="{0BCCB731-1B09-4A5B-9BCF-A1218F39E5D9}" type="pres">
      <dgm:prSet presAssocID="{D30ECC41-004B-4EC1-AF03-014A11215ED9}" presName="composite" presStyleCnt="0"/>
      <dgm:spPr/>
    </dgm:pt>
    <dgm:pt modelId="{41607D07-86C1-4631-A97F-23BD97E09414}" type="pres">
      <dgm:prSet presAssocID="{D30ECC41-004B-4EC1-AF03-014A11215ED9}" presName="parentText" presStyleLbl="alignNode1" presStyleIdx="0" presStyleCnt="3" custScaleX="124003">
        <dgm:presLayoutVars>
          <dgm:chMax val="1"/>
          <dgm:bulletEnabled val="1"/>
        </dgm:presLayoutVars>
      </dgm:prSet>
      <dgm:spPr/>
      <dgm:t>
        <a:bodyPr/>
        <a:lstStyle/>
        <a:p>
          <a:endParaRPr lang="en-US"/>
        </a:p>
      </dgm:t>
    </dgm:pt>
    <dgm:pt modelId="{D059E873-0A5B-4E04-A95C-5B1C3C53E3C5}" type="pres">
      <dgm:prSet presAssocID="{D30ECC41-004B-4EC1-AF03-014A11215ED9}" presName="descendantText" presStyleLbl="alignAcc1" presStyleIdx="0" presStyleCnt="3" custScaleX="91847">
        <dgm:presLayoutVars>
          <dgm:bulletEnabled val="1"/>
        </dgm:presLayoutVars>
      </dgm:prSet>
      <dgm:spPr/>
      <dgm:t>
        <a:bodyPr/>
        <a:lstStyle/>
        <a:p>
          <a:endParaRPr lang="en-US"/>
        </a:p>
      </dgm:t>
    </dgm:pt>
    <dgm:pt modelId="{D0D7FB13-707D-4F4A-A264-786215C80933}" type="pres">
      <dgm:prSet presAssocID="{2C076DA7-5C97-4DA9-8CBF-B1780EB08303}" presName="sp" presStyleCnt="0"/>
      <dgm:spPr/>
    </dgm:pt>
    <dgm:pt modelId="{098A4E38-10A3-4C4B-8C3C-DD7ED98E02C4}" type="pres">
      <dgm:prSet presAssocID="{6BCD84A5-C18D-42F4-86D6-7F6CD8010285}" presName="composite" presStyleCnt="0"/>
      <dgm:spPr/>
    </dgm:pt>
    <dgm:pt modelId="{9B1703C1-4196-44E8-BA2B-EB1A1738A608}" type="pres">
      <dgm:prSet presAssocID="{6BCD84A5-C18D-42F4-86D6-7F6CD8010285}" presName="parentText" presStyleLbl="alignNode1" presStyleIdx="1" presStyleCnt="3" custScaleX="120181">
        <dgm:presLayoutVars>
          <dgm:chMax val="1"/>
          <dgm:bulletEnabled val="1"/>
        </dgm:presLayoutVars>
      </dgm:prSet>
      <dgm:spPr/>
      <dgm:t>
        <a:bodyPr/>
        <a:lstStyle/>
        <a:p>
          <a:endParaRPr lang="en-US"/>
        </a:p>
      </dgm:t>
    </dgm:pt>
    <dgm:pt modelId="{C91F7DD3-6030-48D9-A59B-7D2462E78DF3}" type="pres">
      <dgm:prSet presAssocID="{6BCD84A5-C18D-42F4-86D6-7F6CD8010285}" presName="descendantText" presStyleLbl="alignAcc1" presStyleIdx="1" presStyleCnt="3" custScaleX="91344">
        <dgm:presLayoutVars>
          <dgm:bulletEnabled val="1"/>
        </dgm:presLayoutVars>
      </dgm:prSet>
      <dgm:spPr/>
      <dgm:t>
        <a:bodyPr/>
        <a:lstStyle/>
        <a:p>
          <a:endParaRPr lang="en-US"/>
        </a:p>
      </dgm:t>
    </dgm:pt>
    <dgm:pt modelId="{31E191EF-DD8F-4AD8-BAE7-6BAD04B336EF}" type="pres">
      <dgm:prSet presAssocID="{9E94AC6F-485B-4E58-A315-500A9942C4D8}" presName="sp" presStyleCnt="0"/>
      <dgm:spPr/>
    </dgm:pt>
    <dgm:pt modelId="{53FF5BB9-5AF2-4A08-AB96-19A4263357A3}" type="pres">
      <dgm:prSet presAssocID="{DC7BD624-1FE8-4FC6-8132-3F869925E265}" presName="composite" presStyleCnt="0"/>
      <dgm:spPr/>
    </dgm:pt>
    <dgm:pt modelId="{0F860309-923D-4915-9AEC-7BD5B0EBD0B9}" type="pres">
      <dgm:prSet presAssocID="{DC7BD624-1FE8-4FC6-8132-3F869925E265}" presName="parentText" presStyleLbl="alignNode1" presStyleIdx="2" presStyleCnt="3" custScaleX="124361">
        <dgm:presLayoutVars>
          <dgm:chMax val="1"/>
          <dgm:bulletEnabled val="1"/>
        </dgm:presLayoutVars>
      </dgm:prSet>
      <dgm:spPr/>
      <dgm:t>
        <a:bodyPr/>
        <a:lstStyle/>
        <a:p>
          <a:endParaRPr lang="en-US"/>
        </a:p>
      </dgm:t>
    </dgm:pt>
    <dgm:pt modelId="{AA0AD5B5-6FBE-474F-B1B3-B3C246408ECF}" type="pres">
      <dgm:prSet presAssocID="{DC7BD624-1FE8-4FC6-8132-3F869925E265}" presName="descendantText" presStyleLbl="alignAcc1" presStyleIdx="2" presStyleCnt="3" custScaleX="91847">
        <dgm:presLayoutVars>
          <dgm:bulletEnabled val="1"/>
        </dgm:presLayoutVars>
      </dgm:prSet>
      <dgm:spPr/>
      <dgm:t>
        <a:bodyPr/>
        <a:lstStyle/>
        <a:p>
          <a:endParaRPr lang="en-US"/>
        </a:p>
      </dgm:t>
    </dgm:pt>
  </dgm:ptLst>
  <dgm:cxnLst>
    <dgm:cxn modelId="{17B60F84-2641-4B2F-9097-2E583002F2FA}" type="presOf" srcId="{D30ECC41-004B-4EC1-AF03-014A11215ED9}" destId="{41607D07-86C1-4631-A97F-23BD97E09414}" srcOrd="0" destOrd="0" presId="urn:microsoft.com/office/officeart/2005/8/layout/chevron2"/>
    <dgm:cxn modelId="{9619047B-FCB4-4B78-A03D-3D8FF4DE4979}" srcId="{6BCD84A5-C18D-42F4-86D6-7F6CD8010285}" destId="{231D9142-975D-4B29-9BB1-89FF9575491D}" srcOrd="1" destOrd="0" parTransId="{C46B5A92-FCB3-4A0E-B3EF-6DD944371521}" sibTransId="{85BD01B2-D4E8-438A-87E9-2191902F4929}"/>
    <dgm:cxn modelId="{E0C643C2-D2D1-411B-A349-F96430EEEE70}" srcId="{D30ECC41-004B-4EC1-AF03-014A11215ED9}" destId="{C8DE6780-048C-4979-ACEE-FF4D23937569}" srcOrd="1" destOrd="0" parTransId="{D112489F-1B3B-4A0B-8F2A-8F4B4C11AA19}" sibTransId="{6D65C5ED-135C-46B4-8531-196394398B7D}"/>
    <dgm:cxn modelId="{3E41A8ED-1D1F-4B0B-B17E-A84A17851F27}" srcId="{6BCD84A5-C18D-42F4-86D6-7F6CD8010285}" destId="{A8BC6DD7-B5C9-4254-878F-3695F14BCC2F}" srcOrd="0" destOrd="0" parTransId="{182CC701-2144-490E-ABC5-1FBDA2CA87AB}" sibTransId="{640DDC2A-2DE0-4826-987D-E916AD51FACA}"/>
    <dgm:cxn modelId="{B9036F97-F13F-428F-B711-265342A4F94D}" srcId="{C824B9A5-8CF2-4E01-808B-BC3C8F427D71}" destId="{DC7BD624-1FE8-4FC6-8132-3F869925E265}" srcOrd="2" destOrd="0" parTransId="{411BA140-E231-409C-86C8-BDDE046A8944}" sibTransId="{D54A0EFC-2EE7-4249-BF7D-79EFF1A1103C}"/>
    <dgm:cxn modelId="{D864D908-347D-4E46-8846-F0FC9691C96B}" type="presOf" srcId="{C824B9A5-8CF2-4E01-808B-BC3C8F427D71}" destId="{B7D08BC9-4759-48A1-9470-3211AAE0DC75}" srcOrd="0" destOrd="0" presId="urn:microsoft.com/office/officeart/2005/8/layout/chevron2"/>
    <dgm:cxn modelId="{46F11A04-51D5-40D9-8D17-014D582374D1}" type="presOf" srcId="{6BCD84A5-C18D-42F4-86D6-7F6CD8010285}" destId="{9B1703C1-4196-44E8-BA2B-EB1A1738A608}" srcOrd="0" destOrd="0" presId="urn:microsoft.com/office/officeart/2005/8/layout/chevron2"/>
    <dgm:cxn modelId="{9D523BCD-7A11-4D0E-AFAC-4BFFE8270F4E}" srcId="{C824B9A5-8CF2-4E01-808B-BC3C8F427D71}" destId="{D30ECC41-004B-4EC1-AF03-014A11215ED9}" srcOrd="0" destOrd="0" parTransId="{00FE4AF2-F9D7-430D-B2F0-80C11A854178}" sibTransId="{2C076DA7-5C97-4DA9-8CBF-B1780EB08303}"/>
    <dgm:cxn modelId="{006030FB-26C5-4675-A15E-95E62C342368}" type="presOf" srcId="{796CD04C-622E-4F88-88BE-830E91BEAED8}" destId="{AA0AD5B5-6FBE-474F-B1B3-B3C246408ECF}" srcOrd="0" destOrd="1" presId="urn:microsoft.com/office/officeart/2005/8/layout/chevron2"/>
    <dgm:cxn modelId="{5913B54C-98CD-49C2-B3CD-D9E4B36C60FC}" srcId="{C824B9A5-8CF2-4E01-808B-BC3C8F427D71}" destId="{6BCD84A5-C18D-42F4-86D6-7F6CD8010285}" srcOrd="1" destOrd="0" parTransId="{BC4079E0-2C55-443E-8391-52FDEC2CCC0D}" sibTransId="{9E94AC6F-485B-4E58-A315-500A9942C4D8}"/>
    <dgm:cxn modelId="{DD4ED3E2-8753-406B-9E3E-4B729C7544C2}" type="presOf" srcId="{A8BC6DD7-B5C9-4254-878F-3695F14BCC2F}" destId="{C91F7DD3-6030-48D9-A59B-7D2462E78DF3}" srcOrd="0" destOrd="0" presId="urn:microsoft.com/office/officeart/2005/8/layout/chevron2"/>
    <dgm:cxn modelId="{9A9EDCA4-871B-4C9E-A061-60C2CAF4CE97}" srcId="{D30ECC41-004B-4EC1-AF03-014A11215ED9}" destId="{B7606BA8-71FD-438C-ADF8-65E71F136F8F}" srcOrd="0" destOrd="0" parTransId="{EF3EFED6-290E-4536-A029-E1D55142578F}" sibTransId="{F71AC2BC-F7FA-4D0F-8077-8A1621A4EA20}"/>
    <dgm:cxn modelId="{014C1118-CB07-40F3-BADB-7FA02B5D46C0}" type="presOf" srcId="{C8DE6780-048C-4979-ACEE-FF4D23937569}" destId="{D059E873-0A5B-4E04-A95C-5B1C3C53E3C5}" srcOrd="0" destOrd="1" presId="urn:microsoft.com/office/officeart/2005/8/layout/chevron2"/>
    <dgm:cxn modelId="{CC2E4CA6-5289-42B9-A1A6-05FB38F646F6}" srcId="{DC7BD624-1FE8-4FC6-8132-3F869925E265}" destId="{F80A2A87-E81C-4DC4-AAB5-A8084DEF2A3E}" srcOrd="0" destOrd="0" parTransId="{1DC0E41A-91BB-44D5-85D9-92491A594131}" sibTransId="{E5DEEC9B-8326-4A58-8756-67429459ECC6}"/>
    <dgm:cxn modelId="{4A5F0901-BF4E-441D-84D0-965D66C3279C}" type="presOf" srcId="{B7606BA8-71FD-438C-ADF8-65E71F136F8F}" destId="{D059E873-0A5B-4E04-A95C-5B1C3C53E3C5}" srcOrd="0" destOrd="0" presId="urn:microsoft.com/office/officeart/2005/8/layout/chevron2"/>
    <dgm:cxn modelId="{379AB6E4-D73D-4698-8B47-AF2A4B2D32BF}" type="presOf" srcId="{F80A2A87-E81C-4DC4-AAB5-A8084DEF2A3E}" destId="{AA0AD5B5-6FBE-474F-B1B3-B3C246408ECF}" srcOrd="0" destOrd="0" presId="urn:microsoft.com/office/officeart/2005/8/layout/chevron2"/>
    <dgm:cxn modelId="{44E51C9B-C9D0-4FC6-8650-8C2C5405D6DF}" srcId="{DC7BD624-1FE8-4FC6-8132-3F869925E265}" destId="{796CD04C-622E-4F88-88BE-830E91BEAED8}" srcOrd="1" destOrd="0" parTransId="{5164D9A5-1EEC-455F-8694-432CE132460C}" sibTransId="{2CBFC98C-FE4C-48C1-BBD9-FA6C34EE8BBE}"/>
    <dgm:cxn modelId="{A0C9025C-1EDF-47D6-913F-B6E8DB041FC5}" type="presOf" srcId="{DC7BD624-1FE8-4FC6-8132-3F869925E265}" destId="{0F860309-923D-4915-9AEC-7BD5B0EBD0B9}" srcOrd="0" destOrd="0" presId="urn:microsoft.com/office/officeart/2005/8/layout/chevron2"/>
    <dgm:cxn modelId="{B7A392C8-BB40-4ED4-BD63-F4E6590B97A3}" type="presOf" srcId="{231D9142-975D-4B29-9BB1-89FF9575491D}" destId="{C91F7DD3-6030-48D9-A59B-7D2462E78DF3}" srcOrd="0" destOrd="1" presId="urn:microsoft.com/office/officeart/2005/8/layout/chevron2"/>
    <dgm:cxn modelId="{218925B4-5064-42EF-9ABC-4C58AB4A90EF}" type="presParOf" srcId="{B7D08BC9-4759-48A1-9470-3211AAE0DC75}" destId="{0BCCB731-1B09-4A5B-9BCF-A1218F39E5D9}" srcOrd="0" destOrd="0" presId="urn:microsoft.com/office/officeart/2005/8/layout/chevron2"/>
    <dgm:cxn modelId="{1C428A37-807C-4763-B505-507A5B633724}" type="presParOf" srcId="{0BCCB731-1B09-4A5B-9BCF-A1218F39E5D9}" destId="{41607D07-86C1-4631-A97F-23BD97E09414}" srcOrd="0" destOrd="0" presId="urn:microsoft.com/office/officeart/2005/8/layout/chevron2"/>
    <dgm:cxn modelId="{07E43BAF-DB3C-468A-BEA2-780DA53683F4}" type="presParOf" srcId="{0BCCB731-1B09-4A5B-9BCF-A1218F39E5D9}" destId="{D059E873-0A5B-4E04-A95C-5B1C3C53E3C5}" srcOrd="1" destOrd="0" presId="urn:microsoft.com/office/officeart/2005/8/layout/chevron2"/>
    <dgm:cxn modelId="{33918BBE-08FC-4315-91B5-07348C86EAFA}" type="presParOf" srcId="{B7D08BC9-4759-48A1-9470-3211AAE0DC75}" destId="{D0D7FB13-707D-4F4A-A264-786215C80933}" srcOrd="1" destOrd="0" presId="urn:microsoft.com/office/officeart/2005/8/layout/chevron2"/>
    <dgm:cxn modelId="{C3ABCCC7-F64E-4746-92DD-F410E5752234}" type="presParOf" srcId="{B7D08BC9-4759-48A1-9470-3211AAE0DC75}" destId="{098A4E38-10A3-4C4B-8C3C-DD7ED98E02C4}" srcOrd="2" destOrd="0" presId="urn:microsoft.com/office/officeart/2005/8/layout/chevron2"/>
    <dgm:cxn modelId="{5B00BA0E-8DD5-49BC-8B39-6B048FD6C282}" type="presParOf" srcId="{098A4E38-10A3-4C4B-8C3C-DD7ED98E02C4}" destId="{9B1703C1-4196-44E8-BA2B-EB1A1738A608}" srcOrd="0" destOrd="0" presId="urn:microsoft.com/office/officeart/2005/8/layout/chevron2"/>
    <dgm:cxn modelId="{2C5769C0-21CB-447F-A79B-257594531B07}" type="presParOf" srcId="{098A4E38-10A3-4C4B-8C3C-DD7ED98E02C4}" destId="{C91F7DD3-6030-48D9-A59B-7D2462E78DF3}" srcOrd="1" destOrd="0" presId="urn:microsoft.com/office/officeart/2005/8/layout/chevron2"/>
    <dgm:cxn modelId="{D6F2C6E4-578D-443A-B76A-3221169D44D3}" type="presParOf" srcId="{B7D08BC9-4759-48A1-9470-3211AAE0DC75}" destId="{31E191EF-DD8F-4AD8-BAE7-6BAD04B336EF}" srcOrd="3" destOrd="0" presId="urn:microsoft.com/office/officeart/2005/8/layout/chevron2"/>
    <dgm:cxn modelId="{5F5FD03B-7B3D-4ADE-9756-1AB58097C308}" type="presParOf" srcId="{B7D08BC9-4759-48A1-9470-3211AAE0DC75}" destId="{53FF5BB9-5AF2-4A08-AB96-19A4263357A3}" srcOrd="4" destOrd="0" presId="urn:microsoft.com/office/officeart/2005/8/layout/chevron2"/>
    <dgm:cxn modelId="{775F5CB5-DB26-4760-A5B4-92EFA1B8C735}" type="presParOf" srcId="{53FF5BB9-5AF2-4A08-AB96-19A4263357A3}" destId="{0F860309-923D-4915-9AEC-7BD5B0EBD0B9}" srcOrd="0" destOrd="0" presId="urn:microsoft.com/office/officeart/2005/8/layout/chevron2"/>
    <dgm:cxn modelId="{DDA84BFF-ECCB-4EA0-ABF9-86E774B96501}" type="presParOf" srcId="{53FF5BB9-5AF2-4A08-AB96-19A4263357A3}" destId="{AA0AD5B5-6FBE-474F-B1B3-B3C246408EC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07D07-86C1-4631-A97F-23BD97E09414}">
      <dsp:nvSpPr>
        <dsp:cNvPr id="0" name=""/>
        <dsp:cNvSpPr/>
      </dsp:nvSpPr>
      <dsp:spPr>
        <a:xfrm rot="5400000">
          <a:off x="15223" y="101977"/>
          <a:ext cx="1507080" cy="1308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sq-AL" sz="2400" kern="1200" noProof="0" dirty="0"/>
            <a:t>inicimi</a:t>
          </a:r>
        </a:p>
      </dsp:txBody>
      <dsp:txXfrm rot="-5400000">
        <a:off x="114675" y="656615"/>
        <a:ext cx="1308177" cy="198903"/>
      </dsp:txXfrm>
    </dsp:sp>
    <dsp:sp modelId="{D059E873-0A5B-4E04-A95C-5B1C3C53E3C5}">
      <dsp:nvSpPr>
        <dsp:cNvPr id="0" name=""/>
        <dsp:cNvSpPr/>
      </dsp:nvSpPr>
      <dsp:spPr>
        <a:xfrm rot="5400000">
          <a:off x="5195364" y="-3538745"/>
          <a:ext cx="980117" cy="80626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sq-AL" sz="2400" kern="1200" noProof="0" dirty="0">
              <a:latin typeface="Times New Roman" pitchFamily="18" charset="0"/>
              <a:cs typeface="Times New Roman" pitchFamily="18" charset="0"/>
            </a:rPr>
            <a:t>Konstatimi i nevojës për mallra, pune ose shërbime</a:t>
          </a:r>
        </a:p>
        <a:p>
          <a:pPr marL="228600" lvl="1" indent="-228600" algn="l" defTabSz="1066800">
            <a:lnSpc>
              <a:spcPct val="90000"/>
            </a:lnSpc>
            <a:spcBef>
              <a:spcPct val="0"/>
            </a:spcBef>
            <a:spcAft>
              <a:spcPct val="15000"/>
            </a:spcAft>
            <a:buChar char="••"/>
          </a:pPr>
          <a:r>
            <a:rPr lang="sq-AL" sz="2400" kern="1200" noProof="0" dirty="0">
              <a:latin typeface="Times New Roman" pitchFamily="18" charset="0"/>
              <a:cs typeface="Times New Roman" pitchFamily="18" charset="0"/>
            </a:rPr>
            <a:t>Publikimi i njoftimit paraprak (opcional)</a:t>
          </a:r>
        </a:p>
      </dsp:txBody>
      <dsp:txXfrm rot="-5400000">
        <a:off x="1654093" y="50371"/>
        <a:ext cx="8014816" cy="884427"/>
      </dsp:txXfrm>
    </dsp:sp>
    <dsp:sp modelId="{9B1703C1-4196-44E8-BA2B-EB1A1738A608}">
      <dsp:nvSpPr>
        <dsp:cNvPr id="0" name=""/>
        <dsp:cNvSpPr/>
      </dsp:nvSpPr>
      <dsp:spPr>
        <a:xfrm rot="5400000">
          <a:off x="-4936" y="1434022"/>
          <a:ext cx="1507080" cy="126785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sq-AL" sz="2400" kern="1200" noProof="0" dirty="0"/>
            <a:t>përgatitja</a:t>
          </a:r>
        </a:p>
      </dsp:txBody>
      <dsp:txXfrm rot="-5400000">
        <a:off x="114676" y="1948340"/>
        <a:ext cx="1267857" cy="239223"/>
      </dsp:txXfrm>
    </dsp:sp>
    <dsp:sp modelId="{C91F7DD3-6030-48D9-A59B-7D2462E78DF3}">
      <dsp:nvSpPr>
        <dsp:cNvPr id="0" name=""/>
        <dsp:cNvSpPr/>
      </dsp:nvSpPr>
      <dsp:spPr>
        <a:xfrm rot="5400000">
          <a:off x="5175461" y="-2205041"/>
          <a:ext cx="979602" cy="80185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sq-AL" sz="2400" kern="1200" dirty="0">
              <a:latin typeface="Times New Roman" pitchFamily="18" charset="0"/>
              <a:cs typeface="Times New Roman" pitchFamily="18" charset="0"/>
            </a:rPr>
            <a:t>Përgatitja e dokumenteve të kualifikimeve</a:t>
          </a:r>
        </a:p>
        <a:p>
          <a:pPr marL="228600" lvl="1" indent="-228600" algn="l" defTabSz="1066800">
            <a:lnSpc>
              <a:spcPct val="90000"/>
            </a:lnSpc>
            <a:spcBef>
              <a:spcPct val="0"/>
            </a:spcBef>
            <a:spcAft>
              <a:spcPct val="15000"/>
            </a:spcAft>
            <a:buChar char="••"/>
          </a:pPr>
          <a:r>
            <a:rPr lang="sq-AL" sz="2400" kern="1200" dirty="0">
              <a:latin typeface="Times New Roman" pitchFamily="18" charset="0"/>
              <a:cs typeface="Times New Roman" pitchFamily="18" charset="0"/>
            </a:rPr>
            <a:t>Publikimi i njoftimit për kontratë- “Ftesa për Pjesëmarrje” </a:t>
          </a:r>
        </a:p>
      </dsp:txBody>
      <dsp:txXfrm rot="-5400000">
        <a:off x="1656009" y="1362231"/>
        <a:ext cx="7970686" cy="883962"/>
      </dsp:txXfrm>
    </dsp:sp>
    <dsp:sp modelId="{0F860309-923D-4915-9AEC-7BD5B0EBD0B9}">
      <dsp:nvSpPr>
        <dsp:cNvPr id="0" name=""/>
        <dsp:cNvSpPr/>
      </dsp:nvSpPr>
      <dsp:spPr>
        <a:xfrm rot="5400000">
          <a:off x="17112" y="2723858"/>
          <a:ext cx="1507080" cy="13119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sq-AL" sz="2400" kern="1200" noProof="0" dirty="0"/>
            <a:t>fillimi</a:t>
          </a:r>
        </a:p>
      </dsp:txBody>
      <dsp:txXfrm rot="-5400000">
        <a:off x="114675" y="3282272"/>
        <a:ext cx="1311954" cy="195126"/>
      </dsp:txXfrm>
    </dsp:sp>
    <dsp:sp modelId="{AA0AD5B5-6FBE-474F-B1B3-B3C246408ECF}">
      <dsp:nvSpPr>
        <dsp:cNvPr id="0" name=""/>
        <dsp:cNvSpPr/>
      </dsp:nvSpPr>
      <dsp:spPr>
        <a:xfrm rot="5400000">
          <a:off x="5197510" y="-915234"/>
          <a:ext cx="979602" cy="80626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sq-AL"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sq-AL" sz="2400" kern="1200" dirty="0">
              <a:latin typeface="Times New Roman" pitchFamily="18" charset="0"/>
              <a:cs typeface="Times New Roman" pitchFamily="18" charset="0"/>
            </a:rPr>
            <a:t>Përgatitja dhe lëshimi i përgjigjeve dhe  sqarimeve </a:t>
          </a:r>
        </a:p>
      </dsp:txBody>
      <dsp:txXfrm rot="-5400000">
        <a:off x="1655981" y="2674115"/>
        <a:ext cx="8014841" cy="8839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4CFA2-0870-4C8D-8320-8362751C927C}" type="datetimeFigureOut">
              <a:rPr lang="sq-AL" smtClean="0"/>
              <a:t>19.12.2022</a:t>
            </a:fld>
            <a:endParaRPr lang="sq-A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532C2-6AA8-4592-A84F-FFA815E87977}" type="slidenum">
              <a:rPr lang="sq-AL" smtClean="0"/>
              <a:t>‹#›</a:t>
            </a:fld>
            <a:endParaRPr lang="sq-AL"/>
          </a:p>
        </p:txBody>
      </p:sp>
    </p:spTree>
    <p:extLst>
      <p:ext uri="{BB962C8B-B14F-4D97-AF65-F5344CB8AC3E}">
        <p14:creationId xmlns:p14="http://schemas.microsoft.com/office/powerpoint/2010/main" val="130959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C9EC00-EBDF-4931-9760-6D96A8098107}" type="slidenum">
              <a:rPr lang="en-US" altLang="sq-AL" smtClean="0">
                <a:latin typeface="Arial" panose="020B0604020202020204" pitchFamily="34" charset="0"/>
              </a:rPr>
              <a:pPr>
                <a:spcBef>
                  <a:spcPct val="0"/>
                </a:spcBef>
              </a:pPr>
              <a:t>1</a:t>
            </a:fld>
            <a:endParaRPr lang="en-US" altLang="sq-AL">
              <a:latin typeface="Arial" panose="020B0604020202020204" pitchFamily="34" charset="0"/>
            </a:endParaRPr>
          </a:p>
        </p:txBody>
      </p:sp>
      <p:sp>
        <p:nvSpPr>
          <p:cNvPr id="6148"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6149"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6150"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6151" name="Notes Placeholder 7"/>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sq-AL" altLang="sq-AL"/>
          </a:p>
        </p:txBody>
      </p:sp>
    </p:spTree>
    <p:extLst>
      <p:ext uri="{BB962C8B-B14F-4D97-AF65-F5344CB8AC3E}">
        <p14:creationId xmlns:p14="http://schemas.microsoft.com/office/powerpoint/2010/main" val="2242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z="1000">
              <a:latin typeface="Times New Roman" panose="02020603050405020304" pitchFamily="18" charset="0"/>
              <a:cs typeface="Times New Roman" panose="02020603050405020304" pitchFamily="18" charset="0"/>
            </a:endParaRPr>
          </a:p>
        </p:txBody>
      </p:sp>
      <p:sp>
        <p:nvSpPr>
          <p:cNvPr id="573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5735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4F90A5-B058-4884-95E6-CCDC37F7D3D2}" type="slidenum">
              <a:rPr lang="en-US" altLang="sq-AL" smtClean="0">
                <a:latin typeface="Arial" panose="020B0604020202020204" pitchFamily="34" charset="0"/>
              </a:rPr>
              <a:pPr>
                <a:spcBef>
                  <a:spcPct val="0"/>
                </a:spcBef>
              </a:pPr>
              <a:t>45</a:t>
            </a:fld>
            <a:endParaRPr lang="en-US" altLang="sq-AL">
              <a:latin typeface="Arial" panose="020B0604020202020204" pitchFamily="34" charset="0"/>
            </a:endParaRPr>
          </a:p>
        </p:txBody>
      </p:sp>
    </p:spTree>
    <p:extLst>
      <p:ext uri="{BB962C8B-B14F-4D97-AF65-F5344CB8AC3E}">
        <p14:creationId xmlns:p14="http://schemas.microsoft.com/office/powerpoint/2010/main" val="3529529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z="1000">
              <a:latin typeface="Times New Roman" panose="02020603050405020304" pitchFamily="18" charset="0"/>
              <a:cs typeface="Times New Roman" panose="02020603050405020304" pitchFamily="18" charset="0"/>
            </a:endParaRPr>
          </a:p>
        </p:txBody>
      </p:sp>
      <p:sp>
        <p:nvSpPr>
          <p:cNvPr id="573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5735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4F90A5-B058-4884-95E6-CCDC37F7D3D2}" type="slidenum">
              <a:rPr lang="en-US" altLang="sq-AL" smtClean="0">
                <a:latin typeface="Arial" panose="020B0604020202020204" pitchFamily="34" charset="0"/>
              </a:rPr>
              <a:pPr>
                <a:spcBef>
                  <a:spcPct val="0"/>
                </a:spcBef>
              </a:pPr>
              <a:t>46</a:t>
            </a:fld>
            <a:endParaRPr lang="en-US" altLang="sq-AL">
              <a:latin typeface="Arial" panose="020B0604020202020204" pitchFamily="34" charset="0"/>
            </a:endParaRPr>
          </a:p>
        </p:txBody>
      </p:sp>
    </p:spTree>
    <p:extLst>
      <p:ext uri="{BB962C8B-B14F-4D97-AF65-F5344CB8AC3E}">
        <p14:creationId xmlns:p14="http://schemas.microsoft.com/office/powerpoint/2010/main" val="1877788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z="1000">
              <a:latin typeface="Times New Roman" panose="02020603050405020304" pitchFamily="18" charset="0"/>
              <a:cs typeface="Times New Roman" panose="02020603050405020304" pitchFamily="18" charset="0"/>
            </a:endParaRPr>
          </a:p>
        </p:txBody>
      </p:sp>
      <p:sp>
        <p:nvSpPr>
          <p:cNvPr id="573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5735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73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4F90A5-B058-4884-95E6-CCDC37F7D3D2}" type="slidenum">
              <a:rPr lang="en-US" altLang="sq-AL" smtClean="0">
                <a:latin typeface="Arial" panose="020B0604020202020204" pitchFamily="34" charset="0"/>
              </a:rPr>
              <a:pPr>
                <a:spcBef>
                  <a:spcPct val="0"/>
                </a:spcBef>
              </a:pPr>
              <a:t>47</a:t>
            </a:fld>
            <a:endParaRPr lang="en-US" altLang="sq-AL">
              <a:latin typeface="Arial" panose="020B0604020202020204" pitchFamily="34" charset="0"/>
            </a:endParaRPr>
          </a:p>
        </p:txBody>
      </p:sp>
    </p:spTree>
    <p:extLst>
      <p:ext uri="{BB962C8B-B14F-4D97-AF65-F5344CB8AC3E}">
        <p14:creationId xmlns:p14="http://schemas.microsoft.com/office/powerpoint/2010/main" val="83071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8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7CAD21-96DE-4E75-BD02-232BCD3A63AD}" type="slidenum">
              <a:rPr lang="en-US" altLang="sq-AL" smtClean="0">
                <a:latin typeface="Arial" panose="020B0604020202020204" pitchFamily="34" charset="0"/>
              </a:rPr>
              <a:pPr>
                <a:spcBef>
                  <a:spcPct val="0"/>
                </a:spcBef>
              </a:pPr>
              <a:t>2</a:t>
            </a:fld>
            <a:endParaRPr lang="en-US" altLang="sq-AL">
              <a:latin typeface="Arial" panose="020B0604020202020204" pitchFamily="34" charset="0"/>
            </a:endParaRPr>
          </a:p>
        </p:txBody>
      </p:sp>
    </p:spTree>
    <p:extLst>
      <p:ext uri="{BB962C8B-B14F-4D97-AF65-F5344CB8AC3E}">
        <p14:creationId xmlns:p14="http://schemas.microsoft.com/office/powerpoint/2010/main" val="94810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8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7CAD21-96DE-4E75-BD02-232BCD3A63AD}" type="slidenum">
              <a:rPr lang="en-US" altLang="sq-AL" smtClean="0">
                <a:latin typeface="Arial" panose="020B0604020202020204" pitchFamily="34" charset="0"/>
              </a:rPr>
              <a:pPr>
                <a:spcBef>
                  <a:spcPct val="0"/>
                </a:spcBef>
              </a:pPr>
              <a:t>3</a:t>
            </a:fld>
            <a:endParaRPr lang="en-US" altLang="sq-AL">
              <a:latin typeface="Arial" panose="020B0604020202020204" pitchFamily="34" charset="0"/>
            </a:endParaRPr>
          </a:p>
        </p:txBody>
      </p:sp>
    </p:spTree>
    <p:extLst>
      <p:ext uri="{BB962C8B-B14F-4D97-AF65-F5344CB8AC3E}">
        <p14:creationId xmlns:p14="http://schemas.microsoft.com/office/powerpoint/2010/main" val="711527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8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81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7CAD21-96DE-4E75-BD02-232BCD3A63AD}" type="slidenum">
              <a:rPr lang="en-US" altLang="sq-AL" smtClean="0">
                <a:latin typeface="Arial" panose="020B0604020202020204" pitchFamily="34" charset="0"/>
              </a:rPr>
              <a:pPr>
                <a:spcBef>
                  <a:spcPct val="0"/>
                </a:spcBef>
              </a:pPr>
              <a:t>4</a:t>
            </a:fld>
            <a:endParaRPr lang="en-US" altLang="sq-AL">
              <a:latin typeface="Arial" panose="020B0604020202020204" pitchFamily="34" charset="0"/>
            </a:endParaRPr>
          </a:p>
        </p:txBody>
      </p:sp>
    </p:spTree>
    <p:extLst>
      <p:ext uri="{BB962C8B-B14F-4D97-AF65-F5344CB8AC3E}">
        <p14:creationId xmlns:p14="http://schemas.microsoft.com/office/powerpoint/2010/main" val="238215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12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1229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1229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122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2C6D20-205F-44F6-A8C9-336AFE109E7C}" type="slidenum">
              <a:rPr lang="en-US" altLang="sq-AL" smtClean="0">
                <a:latin typeface="Arial" panose="020B0604020202020204" pitchFamily="34" charset="0"/>
              </a:rPr>
              <a:pPr>
                <a:spcBef>
                  <a:spcPct val="0"/>
                </a:spcBef>
              </a:pPr>
              <a:t>5</a:t>
            </a:fld>
            <a:endParaRPr lang="en-US" altLang="sq-AL">
              <a:latin typeface="Arial" panose="020B0604020202020204" pitchFamily="34" charset="0"/>
            </a:endParaRPr>
          </a:p>
        </p:txBody>
      </p:sp>
    </p:spTree>
    <p:extLst>
      <p:ext uri="{BB962C8B-B14F-4D97-AF65-F5344CB8AC3E}">
        <p14:creationId xmlns:p14="http://schemas.microsoft.com/office/powerpoint/2010/main" val="1608846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163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1638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1639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163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9644EE-58D2-42ED-B906-F3E44BAF9E40}" type="slidenum">
              <a:rPr lang="en-US" altLang="sq-AL" smtClean="0">
                <a:latin typeface="Arial" panose="020B0604020202020204" pitchFamily="34" charset="0"/>
              </a:rPr>
              <a:pPr>
                <a:spcBef>
                  <a:spcPct val="0"/>
                </a:spcBef>
              </a:pPr>
              <a:t>35</a:t>
            </a:fld>
            <a:endParaRPr lang="en-US" altLang="sq-AL">
              <a:latin typeface="Arial" panose="020B0604020202020204" pitchFamily="34" charset="0"/>
            </a:endParaRPr>
          </a:p>
        </p:txBody>
      </p:sp>
    </p:spTree>
    <p:extLst>
      <p:ext uri="{BB962C8B-B14F-4D97-AF65-F5344CB8AC3E}">
        <p14:creationId xmlns:p14="http://schemas.microsoft.com/office/powerpoint/2010/main" val="329640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327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3277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3277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327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0FD41D-9BBB-4A51-B24F-0CE54BC56978}" type="slidenum">
              <a:rPr lang="en-US" altLang="sq-AL" smtClean="0">
                <a:latin typeface="Arial" panose="020B0604020202020204" pitchFamily="34" charset="0"/>
              </a:rPr>
              <a:pPr>
                <a:spcBef>
                  <a:spcPct val="0"/>
                </a:spcBef>
              </a:pPr>
              <a:t>42</a:t>
            </a:fld>
            <a:endParaRPr lang="en-US" altLang="sq-AL">
              <a:latin typeface="Arial" panose="020B0604020202020204" pitchFamily="34" charset="0"/>
            </a:endParaRPr>
          </a:p>
        </p:txBody>
      </p:sp>
    </p:spTree>
    <p:extLst>
      <p:ext uri="{BB962C8B-B14F-4D97-AF65-F5344CB8AC3E}">
        <p14:creationId xmlns:p14="http://schemas.microsoft.com/office/powerpoint/2010/main" val="2395342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a:p>
        </p:txBody>
      </p:sp>
      <p:sp>
        <p:nvSpPr>
          <p:cNvPr id="327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3277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3277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327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0FD41D-9BBB-4A51-B24F-0CE54BC56978}" type="slidenum">
              <a:rPr lang="en-US" altLang="sq-AL" smtClean="0">
                <a:latin typeface="Arial" panose="020B0604020202020204" pitchFamily="34" charset="0"/>
              </a:rPr>
              <a:pPr>
                <a:spcBef>
                  <a:spcPct val="0"/>
                </a:spcBef>
              </a:pPr>
              <a:t>43</a:t>
            </a:fld>
            <a:endParaRPr lang="en-US" altLang="sq-AL">
              <a:latin typeface="Arial" panose="020B0604020202020204" pitchFamily="34" charset="0"/>
            </a:endParaRPr>
          </a:p>
        </p:txBody>
      </p:sp>
    </p:spTree>
    <p:extLst>
      <p:ext uri="{BB962C8B-B14F-4D97-AF65-F5344CB8AC3E}">
        <p14:creationId xmlns:p14="http://schemas.microsoft.com/office/powerpoint/2010/main" val="3600763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z="1000">
              <a:latin typeface="Times New Roman" panose="02020603050405020304" pitchFamily="18" charset="0"/>
              <a:cs typeface="Times New Roman" panose="02020603050405020304" pitchFamily="18" charset="0"/>
            </a:endParaRPr>
          </a:p>
        </p:txBody>
      </p:sp>
      <p:sp>
        <p:nvSpPr>
          <p:cNvPr id="553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530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55302"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553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CAA28E-278C-44E8-8A7A-B2DFAB9BB4B8}" type="slidenum">
              <a:rPr lang="en-US" altLang="sq-AL" smtClean="0">
                <a:latin typeface="Arial" panose="020B0604020202020204" pitchFamily="34" charset="0"/>
              </a:rPr>
              <a:pPr>
                <a:spcBef>
                  <a:spcPct val="0"/>
                </a:spcBef>
              </a:pPr>
              <a:t>44</a:t>
            </a:fld>
            <a:endParaRPr lang="en-US" altLang="sq-AL">
              <a:latin typeface="Arial" panose="020B0604020202020204" pitchFamily="34" charset="0"/>
            </a:endParaRPr>
          </a:p>
        </p:txBody>
      </p:sp>
    </p:spTree>
    <p:extLst>
      <p:ext uri="{BB962C8B-B14F-4D97-AF65-F5344CB8AC3E}">
        <p14:creationId xmlns:p14="http://schemas.microsoft.com/office/powerpoint/2010/main" val="2219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1E4A5DC4-7D74-4A78-9D88-02DB638658A5}" type="datetime1">
              <a:rPr lang="sq-AL" smtClean="0"/>
              <a:t>19.12.2022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224514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F715E91A-993C-48B3-A8CA-B5A348E524CD}" type="datetime1">
              <a:rPr lang="sq-AL" smtClean="0"/>
              <a:t>19.12.2022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72201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E0BE4A17-DFFB-49EB-8B7A-A5C13E56BE14}" type="datetime1">
              <a:rPr lang="sq-AL" smtClean="0"/>
              <a:t>19.12.2022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953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753A2C99-A575-4C20-833C-93249E2C734B}" type="datetime1">
              <a:rPr lang="sq-AL" smtClean="0"/>
              <a:t>19.12.2022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01523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D677D3-03C8-49B0-9AEB-DDEE8418711E}" type="datetime1">
              <a:rPr lang="sq-AL" smtClean="0"/>
              <a:t>19.12.2022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0067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D05899A9-754B-4C28-BC45-1454E99D4565}" type="datetime1">
              <a:rPr lang="sq-AL" smtClean="0"/>
              <a:t>19.12.2022</a:t>
            </a:fld>
            <a:endParaRPr lang="sq-AL"/>
          </a:p>
        </p:txBody>
      </p:sp>
      <p:sp>
        <p:nvSpPr>
          <p:cNvPr id="6" name="Footer Placeholder 5"/>
          <p:cNvSpPr>
            <a:spLocks noGrp="1"/>
          </p:cNvSpPr>
          <p:nvPr>
            <p:ph type="ftr" sz="quarter" idx="11"/>
          </p:nvPr>
        </p:nvSpPr>
        <p:spPr/>
        <p:txBody>
          <a:bodyPr/>
          <a:lstStyle/>
          <a:p>
            <a:r>
              <a:rPr lang="sq-AL" smtClean="0"/>
              <a:t>Departamenti per Trajnime /KRPP</a:t>
            </a:r>
            <a:endParaRPr lang="sq-AL"/>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80973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18199B8D-64B5-4892-9B34-AF4AE5FE2D42}" type="datetime1">
              <a:rPr lang="sq-AL" smtClean="0"/>
              <a:t>19.12.2022</a:t>
            </a:fld>
            <a:endParaRPr lang="sq-AL"/>
          </a:p>
        </p:txBody>
      </p:sp>
      <p:sp>
        <p:nvSpPr>
          <p:cNvPr id="8" name="Footer Placeholder 7"/>
          <p:cNvSpPr>
            <a:spLocks noGrp="1"/>
          </p:cNvSpPr>
          <p:nvPr>
            <p:ph type="ftr" sz="quarter" idx="11"/>
          </p:nvPr>
        </p:nvSpPr>
        <p:spPr/>
        <p:txBody>
          <a:bodyPr/>
          <a:lstStyle/>
          <a:p>
            <a:r>
              <a:rPr lang="sq-AL" smtClean="0"/>
              <a:t>Departamenti per Trajnime /KRPP</a:t>
            </a:r>
            <a:endParaRPr lang="sq-AL"/>
          </a:p>
        </p:txBody>
      </p:sp>
      <p:sp>
        <p:nvSpPr>
          <p:cNvPr id="9" name="Slide Number Placeholder 8"/>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22955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B1965A0B-12C2-43E7-AF9F-488A15D08387}" type="datetime1">
              <a:rPr lang="sq-AL" smtClean="0"/>
              <a:t>19.12.2022</a:t>
            </a:fld>
            <a:endParaRPr lang="sq-AL"/>
          </a:p>
        </p:txBody>
      </p:sp>
      <p:sp>
        <p:nvSpPr>
          <p:cNvPr id="4" name="Footer Placeholder 3"/>
          <p:cNvSpPr>
            <a:spLocks noGrp="1"/>
          </p:cNvSpPr>
          <p:nvPr>
            <p:ph type="ftr" sz="quarter" idx="11"/>
          </p:nvPr>
        </p:nvSpPr>
        <p:spPr/>
        <p:txBody>
          <a:bodyPr/>
          <a:lstStyle/>
          <a:p>
            <a:r>
              <a:rPr lang="sq-AL" smtClean="0"/>
              <a:t>Departamenti per Trajnime /KRPP</a:t>
            </a:r>
            <a:endParaRPr lang="sq-AL"/>
          </a:p>
        </p:txBody>
      </p:sp>
      <p:sp>
        <p:nvSpPr>
          <p:cNvPr id="5" name="Slide Number Placeholder 4"/>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402123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7F1B0-ADC7-466F-A506-649D65E5D6F5}" type="datetime1">
              <a:rPr lang="sq-AL" smtClean="0"/>
              <a:t>19.12.2022</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
        <p:nvSpPr>
          <p:cNvPr id="4" name="Slide Number Placeholder 3"/>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2555994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551C16-A59A-4869-A376-94AD2917BAB6}" type="datetime1">
              <a:rPr lang="sq-AL" smtClean="0"/>
              <a:t>19.12.2022</a:t>
            </a:fld>
            <a:endParaRPr lang="sq-AL"/>
          </a:p>
        </p:txBody>
      </p:sp>
      <p:sp>
        <p:nvSpPr>
          <p:cNvPr id="6" name="Footer Placeholder 5"/>
          <p:cNvSpPr>
            <a:spLocks noGrp="1"/>
          </p:cNvSpPr>
          <p:nvPr>
            <p:ph type="ftr" sz="quarter" idx="11"/>
          </p:nvPr>
        </p:nvSpPr>
        <p:spPr/>
        <p:txBody>
          <a:bodyPr/>
          <a:lstStyle/>
          <a:p>
            <a:r>
              <a:rPr lang="sq-AL" smtClean="0"/>
              <a:t>Departamenti per Trajnime /KRPP</a:t>
            </a:r>
            <a:endParaRPr lang="sq-AL"/>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92468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89C451-DD66-4CEB-BA35-72864F9AB478}" type="datetime1">
              <a:rPr lang="sq-AL" smtClean="0"/>
              <a:t>19.12.2022</a:t>
            </a:fld>
            <a:endParaRPr lang="sq-AL"/>
          </a:p>
        </p:txBody>
      </p:sp>
      <p:sp>
        <p:nvSpPr>
          <p:cNvPr id="6" name="Footer Placeholder 5"/>
          <p:cNvSpPr>
            <a:spLocks noGrp="1"/>
          </p:cNvSpPr>
          <p:nvPr>
            <p:ph type="ftr" sz="quarter" idx="11"/>
          </p:nvPr>
        </p:nvSpPr>
        <p:spPr/>
        <p:txBody>
          <a:bodyPr/>
          <a:lstStyle/>
          <a:p>
            <a:r>
              <a:rPr lang="sq-AL" smtClean="0"/>
              <a:t>Departamenti per Trajnime /KRPP</a:t>
            </a:r>
            <a:endParaRPr lang="sq-AL"/>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13669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AD3EE-DC5B-4775-8D61-A17F80F42F66}" type="datetime1">
              <a:rPr lang="sq-AL" smtClean="0"/>
              <a:t>19.12.2022</a:t>
            </a:fld>
            <a:endParaRPr lang="sq-A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q-AL" smtClean="0"/>
              <a:t>Departamenti per Trajnime /KRPP</a:t>
            </a:r>
            <a:endParaRPr lang="sq-A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3C522-1143-49B6-AB7C-7C4373FD91C7}" type="slidenum">
              <a:rPr lang="sq-AL" smtClean="0"/>
              <a:t>‹#›</a:t>
            </a:fld>
            <a:endParaRPr lang="sq-AL"/>
          </a:p>
        </p:txBody>
      </p:sp>
    </p:spTree>
    <p:extLst>
      <p:ext uri="{BB962C8B-B14F-4D97-AF65-F5344CB8AC3E}">
        <p14:creationId xmlns:p14="http://schemas.microsoft.com/office/powerpoint/2010/main" val="231833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krpp.rks-gov.net/krpp/PageFiles/File/STRforms2016/Shqip/B37%20Raporti%20i%20Vlersimit%20te%20aplikacioneve%20%20Lista%20e%20ngushte%20-%20Procedur%20e%20Kufizuar%20dhe%20konkurruese%20me%20negociata.docx" TargetMode="External"/><Relationship Id="rId2" Type="http://schemas.openxmlformats.org/officeDocument/2006/relationships/hyperlink" Target="https://krpp.rks-gov.net/krpp/PageFiles/File/STRforms2016/Shqip/B33%20Dokumenti%20Standard%20i%20Parakualifikimit.docx" TargetMode="External"/><Relationship Id="rId1" Type="http://schemas.openxmlformats.org/officeDocument/2006/relationships/slideLayout" Target="../slideLayouts/slideLayout2.xml"/><Relationship Id="rId5" Type="http://schemas.openxmlformats.org/officeDocument/2006/relationships/hyperlink" Target="https://krpp.rks-gov.net/krpp/PageFiles/File/STRforms2016/Shqip/B38%20Raporti%20i%20Vlersimit%20te%20tenderve%20-%20Procedur%20e%20Kufizuar%20dhe%20konkurrese%20me%20negociata.docx" TargetMode="External"/><Relationship Id="rId4" Type="http://schemas.openxmlformats.org/officeDocument/2006/relationships/hyperlink" Target="https://krpp.rks-gov.net/krpp/PageFiles/File/STRforms2016/Shqip/B20%20Dosja%20e%20Tenderit%20-%20Furnizim%20-%20Procedur%20e%20Kufizuar.docx"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0" y="1506583"/>
            <a:ext cx="12192000" cy="5351417"/>
          </a:xfrm>
          <a:prstGeom prst="rect">
            <a:avLst/>
          </a:prstGeom>
          <a:noFill/>
          <a:ln w="9525">
            <a:noFill/>
            <a:miter lim="800000"/>
            <a:headEnd/>
            <a:tailEnd/>
          </a:ln>
          <a:effectLst/>
        </p:spPr>
        <p:txBody>
          <a:bodyPr anchor="ctr">
            <a:normAutofit fontScale="97500" lnSpcReduction="10000"/>
          </a:bodyPr>
          <a:lstStyle/>
          <a:p>
            <a:pPr algn="ctr" eaLnBrk="1" hangingPunct="1">
              <a:defRPr/>
            </a:pPr>
            <a:endParaRPr lang="sq-AL" sz="5400" b="1" kern="0" dirty="0" smtClean="0">
              <a:solidFill>
                <a:schemeClr val="accent1">
                  <a:lumMod val="50000"/>
                </a:schemeClr>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r>
              <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Procedura </a:t>
            </a:r>
            <a:r>
              <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rPr>
              <a:t>e kufizuar </a:t>
            </a: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r>
              <a:rPr lang="sq-AL" sz="2200" b="1" kern="0" dirty="0">
                <a:solidFill>
                  <a:srgbClr val="002060"/>
                </a:solidFill>
                <a:latin typeface="Cambria" panose="02040503050406030204" pitchFamily="18" charset="0"/>
                <a:ea typeface="Cambria" panose="02040503050406030204" pitchFamily="18" charset="0"/>
                <a:cs typeface="Arial" panose="020B0604020202020204" pitchFamily="34" charset="0"/>
              </a:rPr>
              <a:t>Moduli i pestë i </a:t>
            </a:r>
            <a:r>
              <a:rPr lang="sq-AL" sz="2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trajnimit/5 </a:t>
            </a:r>
          </a:p>
          <a:p>
            <a:pPr algn="ctr" eaLnBrk="1" hangingPunct="1">
              <a:defRPr/>
            </a:pPr>
            <a:r>
              <a:rPr lang="sq-AL" sz="2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2022 </a:t>
            </a:r>
            <a:endParaRPr lang="sq-AL" sz="2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r>
              <a:rPr lang="sq-AL" sz="29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a:t>
            </a:r>
            <a:r>
              <a:rPr lang="sq-AL" sz="29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 Trajnime / KRPP </a:t>
            </a:r>
            <a:r>
              <a:rPr lang="en-US" sz="29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9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eaLnBrk="1" hangingPunct="1">
              <a:defRPr/>
            </a:pPr>
            <a:endPar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p:txBody>
      </p:sp>
      <p:pic>
        <p:nvPicPr>
          <p:cNvPr id="5123" name="Picture 2" descr="baneriB11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9" y="350895"/>
            <a:ext cx="4929051" cy="807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 xmlns:a16="http://schemas.microsoft.com/office/drawing/2014/main" id="{8D0A83FB-EC9A-4635-AE24-CF7A1ED09F9C}"/>
              </a:ext>
            </a:extLst>
          </p:cNvPr>
          <p:cNvSpPr>
            <a:spLocks noGrp="1"/>
          </p:cNvSpPr>
          <p:nvPr>
            <p:ph type="sldNum" sz="quarter" idx="12"/>
          </p:nvPr>
        </p:nvSpPr>
        <p:spPr/>
        <p:txBody>
          <a:bodyPr/>
          <a:lstStyle/>
          <a:p>
            <a:fld id="{9C03C522-1143-49B6-AB7C-7C4373FD91C7}" type="slidenum">
              <a:rPr lang="sq-AL" smtClean="0"/>
              <a:t>1</a:t>
            </a:fld>
            <a:endParaRPr lang="sq-AL"/>
          </a:p>
        </p:txBody>
      </p:sp>
    </p:spTree>
    <p:extLst>
      <p:ext uri="{BB962C8B-B14F-4D97-AF65-F5344CB8AC3E}">
        <p14:creationId xmlns:p14="http://schemas.microsoft.com/office/powerpoint/2010/main" val="182140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980905"/>
          </a:xfrm>
        </p:spPr>
        <p:txBody>
          <a:bodyPr>
            <a:normAutofit/>
          </a:bodyPr>
          <a:lstStyle/>
          <a:p>
            <a:pPr algn="ct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Dokumentit Para-kualifikues</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b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br>
            <a:endPar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10</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a:bodyPr>
          <a:lstStyle/>
          <a:p>
            <a:pPr marL="0" lvl="0" indent="0">
              <a:buNone/>
            </a:pPr>
            <a:r>
              <a:rPr lang="sq-AL" sz="2400" dirty="0">
                <a:latin typeface="Cambria" panose="02040503050406030204" pitchFamily="18" charset="0"/>
                <a:ea typeface="Cambria" panose="02040503050406030204" pitchFamily="18" charset="0"/>
                <a:cs typeface="Arial" panose="020B0604020202020204" pitchFamily="34" charset="0"/>
              </a:rPr>
              <a:t>Dokumenti i </a:t>
            </a:r>
            <a:r>
              <a:rPr lang="sq-AL" sz="2400" dirty="0" err="1">
                <a:latin typeface="Cambria" panose="02040503050406030204" pitchFamily="18" charset="0"/>
                <a:ea typeface="Cambria" panose="02040503050406030204" pitchFamily="18" charset="0"/>
                <a:cs typeface="Arial" panose="020B0604020202020204" pitchFamily="34" charset="0"/>
              </a:rPr>
              <a:t>parakualifikimit</a:t>
            </a:r>
            <a:r>
              <a:rPr lang="sq-AL" sz="2400" dirty="0">
                <a:latin typeface="Cambria" panose="02040503050406030204" pitchFamily="18" charset="0"/>
                <a:ea typeface="Cambria" panose="02040503050406030204" pitchFamily="18" charset="0"/>
                <a:cs typeface="Arial" panose="020B0604020202020204" pitchFamily="34" charset="0"/>
              </a:rPr>
              <a:t> përmban: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lvl="0"/>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Fushëveprimin e projektit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err="1">
                <a:latin typeface="Cambria" panose="02040503050406030204" pitchFamily="18" charset="0"/>
                <a:ea typeface="Cambria" panose="02040503050406030204" pitchFamily="18" charset="0"/>
                <a:cs typeface="Arial" panose="020B0604020202020204" pitchFamily="34" charset="0"/>
              </a:rPr>
              <a:t>Pranueshmërine</a:t>
            </a:r>
            <a:r>
              <a:rPr lang="sq-AL" sz="2400" dirty="0">
                <a:latin typeface="Cambria" panose="02040503050406030204" pitchFamily="18" charset="0"/>
                <a:ea typeface="Cambria" panose="02040503050406030204" pitchFamily="18" charset="0"/>
                <a:cs typeface="Arial" panose="020B0604020202020204" pitchFamily="34" charset="0"/>
              </a:rPr>
              <a:t> dhe kërkesat për pjesëmarrje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Orarin e parashikuar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Kriteret e vlerësimit dhe përzgjedhjes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Procedure</a:t>
            </a:r>
            <a:r>
              <a:rPr lang="en-US" sz="2400" dirty="0">
                <a:latin typeface="Cambria" panose="02040503050406030204" pitchFamily="18" charset="0"/>
                <a:ea typeface="Cambria" panose="02040503050406030204" pitchFamily="18" charset="0"/>
                <a:cs typeface="Arial" panose="020B0604020202020204" pitchFamily="34" charset="0"/>
              </a:rPr>
              <a:t>n</a:t>
            </a:r>
            <a:r>
              <a:rPr lang="sq-AL" sz="2400" dirty="0">
                <a:latin typeface="Cambria" panose="02040503050406030204" pitchFamily="18" charset="0"/>
                <a:ea typeface="Cambria" panose="02040503050406030204" pitchFamily="18" charset="0"/>
                <a:cs typeface="Arial" panose="020B0604020202020204" pitchFamily="34" charset="0"/>
              </a:rPr>
              <a:t> dhe mënyrën e paraqitjes së kërkesës për pjesëmarrje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Formularin e paraqitjes së aplikacionit </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415530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598397"/>
          </a:xfrm>
        </p:spPr>
        <p:txBody>
          <a:bodyPr>
            <a:normAutofit/>
          </a:bodyPr>
          <a:lstStyle/>
          <a:p>
            <a:pPr marL="457200" lvl="0" indent="-457200" algn="ct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Publikimi i njoftimit për kontrate</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(2)</a:t>
            </a:r>
          </a:p>
        </p:txBody>
      </p:sp>
      <p:sp>
        <p:nvSpPr>
          <p:cNvPr id="3" name="Content Placeholder 2"/>
          <p:cNvSpPr>
            <a:spLocks noGrp="1"/>
          </p:cNvSpPr>
          <p:nvPr>
            <p:ph idx="1"/>
          </p:nvPr>
        </p:nvSpPr>
        <p:spPr>
          <a:xfrm>
            <a:off x="0" y="896984"/>
            <a:ext cx="12192000" cy="5975084"/>
          </a:xfrm>
        </p:spPr>
        <p:txBody>
          <a:bodyPr>
            <a:normAutofit/>
          </a:bodyPr>
          <a:lstStyle/>
          <a:p>
            <a:pPr lvl="0">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T</a:t>
            </a:r>
            <a:r>
              <a:rPr lang="sq-AL" sz="2400" dirty="0" smtClean="0">
                <a:latin typeface="Cambria" panose="02040503050406030204" pitchFamily="18" charset="0"/>
                <a:ea typeface="Cambria" panose="02040503050406030204" pitchFamily="18" charset="0"/>
                <a:cs typeface="Arial" panose="020B0604020202020204" pitchFamily="34" charset="0"/>
              </a:rPr>
              <a:t>ë </a:t>
            </a:r>
            <a:r>
              <a:rPr lang="sq-AL" sz="2400" dirty="0">
                <a:latin typeface="Cambria" panose="02040503050406030204" pitchFamily="18" charset="0"/>
                <a:ea typeface="Cambria" panose="02040503050406030204" pitchFamily="18" charset="0"/>
                <a:cs typeface="Arial" panose="020B0604020202020204" pitchFamily="34" charset="0"/>
              </a:rPr>
              <a:t>gjithë </a:t>
            </a:r>
            <a:r>
              <a:rPr lang="sq-AL" sz="2400" dirty="0" smtClean="0">
                <a:latin typeface="Cambria" panose="02040503050406030204" pitchFamily="18" charset="0"/>
                <a:ea typeface="Cambria" panose="02040503050406030204" pitchFamily="18" charset="0"/>
                <a:cs typeface="Arial" panose="020B0604020202020204" pitchFamily="34" charset="0"/>
              </a:rPr>
              <a:t>OE të </a:t>
            </a:r>
            <a:r>
              <a:rPr lang="sq-AL" sz="2400" dirty="0">
                <a:latin typeface="Cambria" panose="02040503050406030204" pitchFamily="18" charset="0"/>
                <a:ea typeface="Cambria" panose="02040503050406030204" pitchFamily="18" charset="0"/>
                <a:cs typeface="Arial" panose="020B0604020202020204" pitchFamily="34" charset="0"/>
              </a:rPr>
              <a:t>cilët përmbushin kriteret minimale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përzgjedhjes kualifikohen dhe ftohen </a:t>
            </a:r>
            <a:r>
              <a:rPr lang="sq-AL" sz="2400" dirty="0" smtClean="0">
                <a:latin typeface="Cambria" panose="02040503050406030204" pitchFamily="18" charset="0"/>
                <a:ea typeface="Cambria" panose="02040503050406030204" pitchFamily="18" charset="0"/>
                <a:cs typeface="Arial" panose="020B0604020202020204" pitchFamily="34" charset="0"/>
              </a:rPr>
              <a:t>që të </a:t>
            </a:r>
            <a:r>
              <a:rPr lang="sq-AL" sz="2400" dirty="0">
                <a:latin typeface="Cambria" panose="02040503050406030204" pitchFamily="18" charset="0"/>
                <a:ea typeface="Cambria" panose="02040503050406030204" pitchFamily="18" charset="0"/>
                <a:cs typeface="Arial" panose="020B0604020202020204" pitchFamily="34" charset="0"/>
              </a:rPr>
              <a:t>dorëzojnë një tender, </a:t>
            </a:r>
            <a:r>
              <a:rPr lang="sq-AL" sz="2400" dirty="0" smtClean="0">
                <a:latin typeface="Cambria" panose="02040503050406030204" pitchFamily="18" charset="0"/>
                <a:ea typeface="Cambria" panose="02040503050406030204" pitchFamily="18" charset="0"/>
                <a:cs typeface="Arial" panose="020B0604020202020204" pitchFamily="34" charset="0"/>
              </a:rPr>
              <a:t>në </a:t>
            </a:r>
            <a:r>
              <a:rPr lang="sq-AL" sz="2400" dirty="0">
                <a:latin typeface="Cambria" panose="02040503050406030204" pitchFamily="18" charset="0"/>
                <a:ea typeface="Cambria" panose="02040503050406030204" pitchFamily="18" charset="0"/>
                <a:cs typeface="Arial" panose="020B0604020202020204" pitchFamily="34" charset="0"/>
              </a:rPr>
              <a:t>rast se numri </a:t>
            </a:r>
            <a:r>
              <a:rPr lang="sq-AL" sz="2400" dirty="0" smtClean="0">
                <a:latin typeface="Cambria" panose="02040503050406030204" pitchFamily="18" charset="0"/>
                <a:ea typeface="Cambria" panose="02040503050406030204" pitchFamily="18" charset="0"/>
                <a:cs typeface="Arial" panose="020B0604020202020204" pitchFamily="34" charset="0"/>
              </a:rPr>
              <a:t>i OE të </a:t>
            </a:r>
            <a:r>
              <a:rPr lang="sq-AL" sz="2400" dirty="0">
                <a:latin typeface="Cambria" panose="02040503050406030204" pitchFamily="18" charset="0"/>
                <a:ea typeface="Cambria" panose="02040503050406030204" pitchFamily="18" charset="0"/>
                <a:cs typeface="Arial" panose="020B0604020202020204" pitchFamily="34" charset="0"/>
              </a:rPr>
              <a:t>cilët përmbushin kriteret minimale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përzgjedhjes është </a:t>
            </a:r>
            <a:r>
              <a:rPr lang="sq-AL" sz="2400" dirty="0" smtClean="0">
                <a:latin typeface="Cambria" panose="02040503050406030204" pitchFamily="18" charset="0"/>
                <a:ea typeface="Cambria" panose="02040503050406030204" pitchFamily="18" charset="0"/>
                <a:cs typeface="Arial" panose="020B0604020202020204" pitchFamily="34" charset="0"/>
              </a:rPr>
              <a:t>më </a:t>
            </a:r>
            <a:r>
              <a:rPr lang="sq-AL" sz="2400" dirty="0">
                <a:latin typeface="Cambria" panose="02040503050406030204" pitchFamily="18" charset="0"/>
                <a:ea typeface="Cambria" panose="02040503050406030204" pitchFamily="18" charset="0"/>
                <a:cs typeface="Arial" panose="020B0604020202020204" pitchFamily="34" charset="0"/>
              </a:rPr>
              <a:t>i vogël se 6.</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Nëse numri i kandidateve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përzgjedhur është </a:t>
            </a:r>
            <a:r>
              <a:rPr lang="sq-AL" sz="2400" dirty="0" smtClean="0">
                <a:latin typeface="Cambria" panose="02040503050406030204" pitchFamily="18" charset="0"/>
                <a:ea typeface="Cambria" panose="02040503050406030204" pitchFamily="18" charset="0"/>
                <a:cs typeface="Arial" panose="020B0604020202020204" pitchFamily="34" charset="0"/>
              </a:rPr>
              <a:t>më shumë </a:t>
            </a:r>
            <a:r>
              <a:rPr lang="sq-AL" sz="2400" dirty="0">
                <a:latin typeface="Cambria" panose="02040503050406030204" pitchFamily="18" charset="0"/>
                <a:ea typeface="Cambria" panose="02040503050406030204" pitchFamily="18" charset="0"/>
                <a:cs typeface="Arial" panose="020B0604020202020204" pitchFamily="34" charset="0"/>
              </a:rPr>
              <a:t>se 6 AK duhet </a:t>
            </a:r>
            <a:r>
              <a:rPr lang="sq-AL" sz="2400" dirty="0" smtClean="0">
                <a:latin typeface="Cambria" panose="02040503050406030204" pitchFamily="18" charset="0"/>
                <a:ea typeface="Cambria" panose="02040503050406030204" pitchFamily="18" charset="0"/>
                <a:cs typeface="Arial" panose="020B0604020202020204" pitchFamily="34" charset="0"/>
              </a:rPr>
              <a:t>që </a:t>
            </a:r>
            <a:r>
              <a:rPr lang="sq-AL" sz="2400" dirty="0">
                <a:latin typeface="Cambria" panose="02040503050406030204" pitchFamily="18" charset="0"/>
                <a:ea typeface="Cambria" panose="02040503050406030204" pitchFamily="18" charset="0"/>
                <a:cs typeface="Arial" panose="020B0604020202020204" pitchFamily="34" charset="0"/>
              </a:rPr>
              <a:t>ti rivlerësoj aplikacionet </a:t>
            </a:r>
            <a:r>
              <a:rPr lang="sq-AL" sz="2400" dirty="0" smtClean="0">
                <a:latin typeface="Cambria" panose="02040503050406030204" pitchFamily="18" charset="0"/>
                <a:ea typeface="Cambria" panose="02040503050406030204" pitchFamily="18" charset="0"/>
                <a:cs typeface="Arial" panose="020B0604020202020204" pitchFamily="34" charset="0"/>
              </a:rPr>
              <a:t>në mënyrë që të </a:t>
            </a:r>
            <a:r>
              <a:rPr lang="sq-AL" sz="2400" dirty="0">
                <a:latin typeface="Cambria" panose="02040503050406030204" pitchFamily="18" charset="0"/>
                <a:ea typeface="Cambria" panose="02040503050406030204" pitchFamily="18" charset="0"/>
                <a:cs typeface="Arial" panose="020B0604020202020204" pitchFamily="34" charset="0"/>
              </a:rPr>
              <a:t>identifikoj 6 aplikacionet </a:t>
            </a:r>
            <a:r>
              <a:rPr lang="sq-AL" sz="2400" dirty="0" smtClean="0">
                <a:latin typeface="Cambria" panose="02040503050406030204" pitchFamily="18" charset="0"/>
                <a:ea typeface="Cambria" panose="02040503050406030204" pitchFamily="18" charset="0"/>
                <a:cs typeface="Arial" panose="020B0604020202020204" pitchFamily="34" charset="0"/>
              </a:rPr>
              <a:t>më të </a:t>
            </a:r>
            <a:r>
              <a:rPr lang="sq-AL" sz="2400" dirty="0">
                <a:latin typeface="Cambria" panose="02040503050406030204" pitchFamily="18" charset="0"/>
                <a:ea typeface="Cambria" panose="02040503050406030204" pitchFamily="18" charset="0"/>
                <a:cs typeface="Arial" panose="020B0604020202020204" pitchFamily="34" charset="0"/>
              </a:rPr>
              <a:t>mira për procedurën e tenderimit.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Prandaj faktorët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cilët do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merren në konsideratë gjatë këtij </a:t>
            </a:r>
            <a:r>
              <a:rPr lang="sq-AL" sz="2400" u="sng" dirty="0">
                <a:latin typeface="Cambria" panose="02040503050406030204" pitchFamily="18" charset="0"/>
                <a:ea typeface="Cambria" panose="02040503050406030204" pitchFamily="18" charset="0"/>
                <a:cs typeface="Arial" panose="020B0604020202020204" pitchFamily="34" charset="0"/>
              </a:rPr>
              <a:t>rishqyrtimi</a:t>
            </a:r>
            <a:r>
              <a:rPr lang="sq-AL" sz="2400" dirty="0">
                <a:latin typeface="Cambria" panose="02040503050406030204" pitchFamily="18" charset="0"/>
                <a:ea typeface="Cambria" panose="02040503050406030204" pitchFamily="18" charset="0"/>
                <a:cs typeface="Arial" panose="020B0604020202020204" pitchFamily="34" charset="0"/>
              </a:rPr>
              <a:t> të aplikacioneve duhet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përcaktohen </a:t>
            </a:r>
            <a:r>
              <a:rPr lang="sq-AL" sz="2400" dirty="0"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DT, </a:t>
            </a:r>
            <a:r>
              <a:rPr lang="en-US" sz="2400" dirty="0" smtClean="0">
                <a:latin typeface="Cambria" panose="02040503050406030204" pitchFamily="18" charset="0"/>
                <a:ea typeface="Cambria" panose="02040503050406030204" pitchFamily="18" charset="0"/>
                <a:cs typeface="Arial" panose="020B0604020202020204" pitchFamily="34" charset="0"/>
              </a:rPr>
              <a:t>n</a:t>
            </a:r>
            <a:r>
              <a:rPr lang="sq-AL" sz="2400" dirty="0" smtClean="0">
                <a:latin typeface="Cambria" panose="02040503050406030204" pitchFamily="18" charset="0"/>
                <a:ea typeface="Cambria" panose="02040503050406030204" pitchFamily="18" charset="0"/>
                <a:cs typeface="Arial" panose="020B0604020202020204" pitchFamily="34" charset="0"/>
              </a:rPr>
              <a:t>ë </a:t>
            </a:r>
            <a:r>
              <a:rPr lang="sq-AL" sz="2400" dirty="0">
                <a:latin typeface="Cambria" panose="02040503050406030204" pitchFamily="18" charset="0"/>
                <a:ea typeface="Cambria" panose="02040503050406030204" pitchFamily="18" charset="0"/>
                <a:cs typeface="Arial" panose="020B0604020202020204" pitchFamily="34" charset="0"/>
              </a:rPr>
              <a:t>Njoftimin për </a:t>
            </a:r>
            <a:r>
              <a:rPr lang="sq-AL" sz="2400" dirty="0" smtClean="0">
                <a:latin typeface="Cambria" panose="02040503050406030204" pitchFamily="18" charset="0"/>
                <a:ea typeface="Cambria" panose="02040503050406030204" pitchFamily="18" charset="0"/>
                <a:cs typeface="Arial" panose="020B0604020202020204" pitchFamily="34" charset="0"/>
              </a:rPr>
              <a:t>kontratë.</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njoftimin e kontratës do të specifikohet afati kohor për pranimin e aplikacioneve nga Operatorët e interesuar ekonomik. </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Dokumenti Para-kualifikues, i prodhuar nga Autoriteti Kontraktues duke përdorur formularin standard të aprovuar nga KRPP B33 “Dokumenti Para-kualifikues” duhet të shkarkohet nga palët e interesuara nga platforma e prokurimit elektronik. </a:t>
            </a:r>
          </a:p>
          <a:p>
            <a:pPr lvl="0">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11</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91036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6353"/>
          </a:xfrm>
        </p:spPr>
        <p:txBody>
          <a:bodyPr>
            <a:normAutofit/>
          </a:bodyPr>
          <a:lstStyle/>
          <a:p>
            <a:pPr algn="ct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Ekstrakt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nga forma standard e Njoftimit për kontrate </a:t>
            </a: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12</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720080"/>
          </a:xfrm>
        </p:spPr>
        <p:txBody>
          <a:bodyPr>
            <a:noAutofit/>
          </a:bodyPr>
          <a:lstStyle/>
          <a:p>
            <a:pPr marL="0" indent="0" fontAlgn="t">
              <a:buNone/>
            </a:pPr>
            <a:r>
              <a:rPr lang="sq-AL" sz="2400" b="1" dirty="0">
                <a:latin typeface="Cambria" panose="02040503050406030204" pitchFamily="18" charset="0"/>
                <a:ea typeface="Cambria" panose="02040503050406030204" pitchFamily="18" charset="0"/>
                <a:cs typeface="Arial" panose="020B0604020202020204" pitchFamily="34" charset="0"/>
              </a:rPr>
              <a:t>IV.1.1) Lloji I procedurës</a:t>
            </a:r>
            <a:endParaRPr lang="en-US" sz="2400" dirty="0">
              <a:latin typeface="Cambria" panose="02040503050406030204" pitchFamily="18" charset="0"/>
              <a:ea typeface="Cambria" panose="02040503050406030204" pitchFamily="18" charset="0"/>
              <a:cs typeface="Arial" panose="020B0604020202020204" pitchFamily="34" charset="0"/>
            </a:endParaRPr>
          </a:p>
          <a:p>
            <a:pPr fontAlgn="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E hapur</a:t>
            </a:r>
            <a:endParaRPr lang="en-US" sz="2400" dirty="0">
              <a:latin typeface="Cambria" panose="02040503050406030204" pitchFamily="18" charset="0"/>
              <a:ea typeface="Cambria" panose="02040503050406030204" pitchFamily="18" charset="0"/>
              <a:cs typeface="Arial" panose="020B0604020202020204" pitchFamily="34" charset="0"/>
            </a:endParaRPr>
          </a:p>
          <a:p>
            <a:pPr fontAlgn="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E Kufizuar</a:t>
            </a:r>
            <a:endParaRPr lang="en-US" sz="2400" dirty="0">
              <a:latin typeface="Cambria" panose="02040503050406030204" pitchFamily="18" charset="0"/>
              <a:ea typeface="Cambria" panose="02040503050406030204" pitchFamily="18" charset="0"/>
              <a:cs typeface="Arial" panose="020B0604020202020204" pitchFamily="34" charset="0"/>
            </a:endParaRPr>
          </a:p>
          <a:p>
            <a:pPr fontAlgn="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Konkurruese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negociata</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fontAlgn="t">
              <a:buNone/>
            </a:pPr>
            <a:r>
              <a:rPr lang="sq-AL" sz="2400" dirty="0">
                <a:latin typeface="Cambria" panose="02040503050406030204" pitchFamily="18" charset="0"/>
                <a:ea typeface="Cambria" panose="02040503050406030204" pitchFamily="18" charset="0"/>
                <a:cs typeface="Arial" panose="020B0604020202020204" pitchFamily="34" charset="0"/>
              </a:rPr>
              <a:t>IV.1.2) Kufizime në numrin e operatorëve të cilët do të ftohen për tenderim  </a:t>
            </a:r>
            <a:r>
              <a:rPr lang="sq-AL" sz="2400" i="1" dirty="0">
                <a:latin typeface="Cambria" panose="02040503050406030204" pitchFamily="18" charset="0"/>
                <a:ea typeface="Cambria" panose="02040503050406030204" pitchFamily="18" charset="0"/>
                <a:cs typeface="Arial" panose="020B0604020202020204" pitchFamily="34" charset="0"/>
              </a:rPr>
              <a:t>(procedurë e kufizuar apo e negociuar)</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fontAlgn="t">
              <a:buNone/>
            </a:pPr>
            <a:r>
              <a:rPr lang="sq-AL" sz="2400" i="1" dirty="0">
                <a:latin typeface="Cambria" panose="02040503050406030204" pitchFamily="18" charset="0"/>
                <a:ea typeface="Cambria" panose="02040503050406030204" pitchFamily="18" charset="0"/>
                <a:cs typeface="Arial" panose="020B0604020202020204" pitchFamily="34" charset="0"/>
              </a:rPr>
              <a:t>Në bazë të aplikacioneve të pranuara, së paku </a:t>
            </a:r>
            <a:r>
              <a:rPr lang="en-US" sz="2400" i="1" dirty="0">
                <a:latin typeface="Cambria" panose="02040503050406030204" pitchFamily="18" charset="0"/>
                <a:ea typeface="Cambria" panose="02040503050406030204" pitchFamily="18" charset="0"/>
                <a:cs typeface="Arial" panose="020B0604020202020204" pitchFamily="34" charset="0"/>
              </a:rPr>
              <a:t>1</a:t>
            </a:r>
            <a:r>
              <a:rPr lang="sq-AL" sz="2400" i="1" dirty="0">
                <a:latin typeface="Cambria" panose="02040503050406030204" pitchFamily="18" charset="0"/>
                <a:ea typeface="Cambria" panose="02040503050406030204" pitchFamily="18" charset="0"/>
                <a:cs typeface="Arial" panose="020B0604020202020204" pitchFamily="34" charset="0"/>
              </a:rPr>
              <a:t> dhe më së shumti 6 kandidat do të ftohen për të dorëzuar tenderët e detajuar të kësaj kontrate. Nëse më shumë se 6 kandidat të përshtatshëm i plotësojnë kriteret e mësipërme të përzgjedhjes, përparësitë dhe dobësitë relevante  të aplikacioneve të këtyre kandidatëve do të ri-ekzaminohen për të identifikuar gjashtë aplikacionet më të mira për </a:t>
            </a:r>
            <a:r>
              <a:rPr lang="sq-AL" sz="2400" i="1" dirty="0" err="1">
                <a:latin typeface="Cambria" panose="02040503050406030204" pitchFamily="18" charset="0"/>
                <a:ea typeface="Cambria" panose="02040503050406030204" pitchFamily="18" charset="0"/>
                <a:cs typeface="Arial" panose="020B0604020202020204" pitchFamily="34" charset="0"/>
              </a:rPr>
              <a:t>proceduren</a:t>
            </a:r>
            <a:r>
              <a:rPr lang="sq-AL" sz="2400" i="1" dirty="0">
                <a:latin typeface="Cambria" panose="02040503050406030204" pitchFamily="18" charset="0"/>
                <a:ea typeface="Cambria" panose="02040503050406030204" pitchFamily="18" charset="0"/>
                <a:cs typeface="Arial" panose="020B0604020202020204" pitchFamily="34" charset="0"/>
              </a:rPr>
              <a:t> e tenderit. Të vetmit faktorë të cilët do të merren parasysh gjatë këtij ri-ekzaminimi janë:</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fontAlgn="t">
              <a:buNone/>
            </a:pPr>
            <a:r>
              <a:rPr lang="en-US" sz="2400" dirty="0">
                <a:latin typeface="Cambria" panose="02040503050406030204" pitchFamily="18" charset="0"/>
                <a:ea typeface="Cambria" panose="02040503050406030204" pitchFamily="18" charset="0"/>
                <a:cs typeface="Arial" panose="020B0604020202020204" pitchFamily="34" charset="0"/>
              </a:rPr>
              <a:t>XXXXXXXXXXXXXXXXXXXXXXXXX</a:t>
            </a: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010090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5359"/>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Pranimi dhe hapja e kërkesave për pjesëmarrje</a:t>
            </a:r>
          </a:p>
        </p:txBody>
      </p:sp>
      <p:sp>
        <p:nvSpPr>
          <p:cNvPr id="3" name="Content Placeholder 2"/>
          <p:cNvSpPr>
            <a:spLocks noGrp="1"/>
          </p:cNvSpPr>
          <p:nvPr>
            <p:ph idx="1"/>
          </p:nvPr>
        </p:nvSpPr>
        <p:spPr>
          <a:xfrm>
            <a:off x="0" y="1367246"/>
            <a:ext cx="12192000" cy="5490754"/>
          </a:xfrm>
        </p:spPr>
        <p:txBody>
          <a:bodyPr>
            <a:noAutofit/>
          </a:bodyPr>
          <a:lstStyle/>
          <a:p>
            <a:r>
              <a:rPr lang="sq-AL" sz="2400" dirty="0" smtClean="0">
                <a:latin typeface="Cambria" panose="02040503050406030204" pitchFamily="18" charset="0"/>
                <a:ea typeface="Cambria" panose="02040503050406030204" pitchFamily="18" charset="0"/>
              </a:rPr>
              <a:t>Aplikacionet </a:t>
            </a:r>
            <a:r>
              <a:rPr lang="sq-AL" sz="2400" dirty="0">
                <a:latin typeface="Cambria" panose="02040503050406030204" pitchFamily="18" charset="0"/>
                <a:ea typeface="Cambria" panose="02040503050406030204" pitchFamily="18" charset="0"/>
              </a:rPr>
              <a:t>e pranuara me kohë do të hapen nga autoriteti kontraktues menjëherë pas skadimit të afatit për dorëzimin e aplikacioneve.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Nuk </a:t>
            </a:r>
            <a:r>
              <a:rPr lang="sq-AL" sz="2400" dirty="0">
                <a:latin typeface="Cambria" panose="02040503050406030204" pitchFamily="18" charset="0"/>
                <a:ea typeface="Cambria" panose="02040503050406030204" pitchFamily="18" charset="0"/>
              </a:rPr>
              <a:t>do të ketë takim publik për hapje por hapja do të organizohet në mënyrë të tillë që sigurohet integriteti dhe drejtësia e </a:t>
            </a:r>
            <a:r>
              <a:rPr lang="sq-AL" sz="2400" dirty="0" smtClean="0">
                <a:latin typeface="Cambria" panose="02040503050406030204" pitchFamily="18" charset="0"/>
                <a:ea typeface="Cambria" panose="02040503050406030204" pitchFamily="18" charset="0"/>
              </a:rPr>
              <a:t>procedurës.</a:t>
            </a:r>
          </a:p>
          <a:p>
            <a:r>
              <a:rPr lang="sq-AL" sz="2400" dirty="0" smtClean="0">
                <a:latin typeface="Cambria" panose="02040503050406030204" pitchFamily="18" charset="0"/>
                <a:ea typeface="Cambria" panose="02040503050406030204" pitchFamily="18" charset="0"/>
              </a:rPr>
              <a:t>Që </a:t>
            </a:r>
            <a:r>
              <a:rPr lang="sq-AL" sz="2400" dirty="0">
                <a:latin typeface="Cambria" panose="02040503050406030204" pitchFamily="18" charset="0"/>
                <a:ea typeface="Cambria" panose="02040503050406030204" pitchFamily="18" charset="0"/>
              </a:rPr>
              <a:t>do të thotë se do të përgatitet procesverbali i seancës së hapjes së brendshme. Autoriteti Kontraktues nuk ka nevojë t’ia dërgojë procesverbalin e seancës së hapjes së brendshme kandidatëve, por lista e zarfeve të pranuara dhe procesverbali i seancës së hapjes të brendshme do të jetë e hapur për qasje për palët e interesuara që kanë një interes të veçantë material në aktivitetin përkatës të prokurimit.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Ligji </a:t>
            </a:r>
            <a:r>
              <a:rPr lang="sq-AL" sz="2400" dirty="0">
                <a:latin typeface="Cambria" panose="02040503050406030204" pitchFamily="18" charset="0"/>
                <a:ea typeface="Cambria" panose="02040503050406030204" pitchFamily="18" charset="0"/>
              </a:rPr>
              <a:t>i PP përcakton numrin maksimal të OE të cilët duhet të ftohen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fazën e </a:t>
            </a:r>
            <a:r>
              <a:rPr lang="sq-AL" sz="2400" dirty="0" smtClean="0">
                <a:latin typeface="Cambria" panose="02040503050406030204" pitchFamily="18" charset="0"/>
                <a:ea typeface="Cambria" panose="02040503050406030204" pitchFamily="18" charset="0"/>
              </a:rPr>
              <a:t>dytë </a:t>
            </a:r>
            <a:r>
              <a:rPr lang="sq-AL" sz="2400" dirty="0">
                <a:latin typeface="Cambria" panose="02040503050406030204" pitchFamily="18" charset="0"/>
                <a:ea typeface="Cambria" panose="02040503050406030204" pitchFamily="18" charset="0"/>
              </a:rPr>
              <a:t>POR nuk përcakton numrin minimal të OE të cilët duhet të </a:t>
            </a:r>
            <a:r>
              <a:rPr lang="sq-AL" sz="2400" dirty="0" smtClean="0">
                <a:latin typeface="Cambria" panose="02040503050406030204" pitchFamily="18" charset="0"/>
                <a:ea typeface="Cambria" panose="02040503050406030204" pitchFamily="18" charset="0"/>
              </a:rPr>
              <a:t>jenë në </a:t>
            </a:r>
            <a:r>
              <a:rPr lang="sq-AL" sz="2400" dirty="0">
                <a:latin typeface="Cambria" panose="02040503050406030204" pitchFamily="18" charset="0"/>
                <a:ea typeface="Cambria" panose="02040503050406030204" pitchFamily="18" charset="0"/>
              </a:rPr>
              <a:t>fazën e </a:t>
            </a:r>
            <a:r>
              <a:rPr lang="sq-AL" sz="2400" dirty="0" smtClean="0">
                <a:latin typeface="Cambria" panose="02040503050406030204" pitchFamily="18" charset="0"/>
                <a:ea typeface="Cambria" panose="02040503050406030204" pitchFamily="18" charset="0"/>
              </a:rPr>
              <a:t>dytë, </a:t>
            </a:r>
            <a:r>
              <a:rPr lang="sq-AL" sz="2400" dirty="0">
                <a:latin typeface="Cambria" panose="02040503050406030204" pitchFamily="18" charset="0"/>
                <a:ea typeface="Cambria" panose="02040503050406030204" pitchFamily="18" charset="0"/>
              </a:rPr>
              <a:t>megjithatë gjithmonë ceket fjala “Operatorët e zgjedhur Ekonomik” ose “Kandidatet” </a:t>
            </a:r>
            <a:r>
              <a:rPr lang="sq-AL" sz="2400" dirty="0" smtClean="0">
                <a:latin typeface="Cambria" panose="02040503050406030204" pitchFamily="18" charset="0"/>
                <a:ea typeface="Cambria" panose="02040503050406030204" pitchFamily="18" charset="0"/>
              </a:rPr>
              <a:t>që </a:t>
            </a:r>
            <a:r>
              <a:rPr lang="sq-AL" sz="2400" dirty="0">
                <a:latin typeface="Cambria" panose="02040503050406030204" pitchFamily="18" charset="0"/>
                <a:ea typeface="Cambria" panose="02040503050406030204" pitchFamily="18" charset="0"/>
              </a:rPr>
              <a:t>do të thotë se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fazën e </a:t>
            </a:r>
            <a:r>
              <a:rPr lang="sq-AL" sz="2400" dirty="0" smtClean="0">
                <a:latin typeface="Cambria" panose="02040503050406030204" pitchFamily="18" charset="0"/>
                <a:ea typeface="Cambria" panose="02040503050406030204" pitchFamily="18" charset="0"/>
              </a:rPr>
              <a:t>dytë </a:t>
            </a:r>
            <a:r>
              <a:rPr lang="sq-AL" sz="2400" dirty="0">
                <a:latin typeface="Cambria" panose="02040503050406030204" pitchFamily="18" charset="0"/>
                <a:ea typeface="Cambria" panose="02040503050406030204" pitchFamily="18" charset="0"/>
              </a:rPr>
              <a:t>duhet të ketë </a:t>
            </a:r>
            <a:r>
              <a:rPr lang="sq-AL" sz="2400" dirty="0" smtClean="0">
                <a:latin typeface="Cambria" panose="02040503050406030204" pitchFamily="18" charset="0"/>
                <a:ea typeface="Cambria" panose="02040503050406030204" pitchFamily="18" charset="0"/>
              </a:rPr>
              <a:t>më shumë </a:t>
            </a:r>
            <a:r>
              <a:rPr lang="sq-AL" sz="2400" dirty="0">
                <a:latin typeface="Cambria" panose="02040503050406030204" pitchFamily="18" charset="0"/>
                <a:ea typeface="Cambria" panose="02040503050406030204" pitchFamily="18" charset="0"/>
              </a:rPr>
              <a:t>se një OE </a:t>
            </a:r>
            <a:r>
              <a:rPr lang="sq-AL" sz="2400" dirty="0" smtClean="0">
                <a:latin typeface="Cambria" panose="02040503050406030204" pitchFamily="18" charset="0"/>
                <a:ea typeface="Cambria" panose="02040503050406030204" pitchFamily="18" charset="0"/>
              </a:rPr>
              <a:t>në mënyrë që </a:t>
            </a:r>
            <a:r>
              <a:rPr lang="sq-AL" sz="2400" dirty="0">
                <a:latin typeface="Cambria" panose="02040503050406030204" pitchFamily="18" charset="0"/>
                <a:ea typeface="Cambria" panose="02040503050406030204" pitchFamily="18" charset="0"/>
              </a:rPr>
              <a:t>Autoriteti Kontraktues të ketë konkurrence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fazën e </a:t>
            </a:r>
            <a:r>
              <a:rPr lang="sq-AL" sz="2400" dirty="0" smtClean="0">
                <a:latin typeface="Cambria" panose="02040503050406030204" pitchFamily="18" charset="0"/>
                <a:ea typeface="Cambria" panose="02040503050406030204" pitchFamily="18" charset="0"/>
              </a:rPr>
              <a:t>dytë.</a:t>
            </a:r>
          </a:p>
        </p:txBody>
      </p:sp>
      <p:sp>
        <p:nvSpPr>
          <p:cNvPr id="4" name="Slide Number Placeholder 3"/>
          <p:cNvSpPr>
            <a:spLocks noGrp="1"/>
          </p:cNvSpPr>
          <p:nvPr>
            <p:ph type="sldNum" sz="quarter" idx="12"/>
          </p:nvPr>
        </p:nvSpPr>
        <p:spPr/>
        <p:txBody>
          <a:bodyPr/>
          <a:lstStyle/>
          <a:p>
            <a:fld id="{9C03C522-1143-49B6-AB7C-7C4373FD91C7}" type="slidenum">
              <a:rPr lang="sq-AL" smtClean="0"/>
              <a:t>13</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473713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rmAutofit/>
          </a:bodyPr>
          <a:lstStyle/>
          <a:p>
            <a:pPr lvl="0" algn="ct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Pranimi dhe hapja e kërkesave për </a:t>
            </a: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pjesëmarrje</a:t>
            </a:r>
            <a:endPar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14</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933440"/>
          </a:xfrm>
        </p:spPr>
        <p:txBody>
          <a:bodyPr>
            <a:normAutofit/>
          </a:bodyPr>
          <a:lstStyle/>
          <a:p>
            <a:pPr lvl="0">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Operatorët </a:t>
            </a:r>
            <a:r>
              <a:rPr lang="sq-AL" sz="2400" dirty="0">
                <a:latin typeface="Cambria" panose="02040503050406030204" pitchFamily="18" charset="0"/>
                <a:ea typeface="Cambria" panose="02040503050406030204" pitchFamily="18" charset="0"/>
                <a:cs typeface="Arial" panose="020B0604020202020204" pitchFamily="34" charset="0"/>
              </a:rPr>
              <a:t>ekonomik ofrojnë informacion për përzgjedhje </a:t>
            </a:r>
            <a:r>
              <a:rPr lang="en-US" sz="2400" dirty="0" smtClean="0">
                <a:latin typeface="Cambria" panose="02040503050406030204" pitchFamily="18" charset="0"/>
                <a:ea typeface="Cambria" panose="02040503050406030204" pitchFamily="18" charset="0"/>
                <a:cs typeface="Arial" panose="020B0604020202020204" pitchFamily="34" charset="0"/>
              </a:rPr>
              <a:t>t</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AK</a:t>
            </a:r>
            <a:r>
              <a:rPr lang="sq-AL" sz="2400" dirty="0">
                <a:latin typeface="Cambria" panose="02040503050406030204" pitchFamily="18" charset="0"/>
                <a:ea typeface="Cambria" panose="02040503050406030204" pitchFamily="18" charset="0"/>
                <a:cs typeface="Arial" panose="020B0604020202020204" pitchFamily="34" charset="0"/>
              </a:rPr>
              <a:t>, siç kërkohet në publikim.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a:t>
            </a:r>
            <a:r>
              <a:rPr lang="sq-AL" sz="2400" dirty="0">
                <a:latin typeface="Cambria" panose="02040503050406030204" pitchFamily="18" charset="0"/>
                <a:ea typeface="Cambria" panose="02040503050406030204" pitchFamily="18" charset="0"/>
                <a:cs typeface="Arial" panose="020B0604020202020204" pitchFamily="34" charset="0"/>
              </a:rPr>
              <a:t>për pjesëmarrje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cilat dorëzohen pas skadimit të afatit kohor për dorëzimin e Kërkesave për pjesëmarrje, refuzohen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sistemi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elektronik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Kërkesat e pranuara me kohë për pjesëmarrje do të hapen nga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menjëherë pas skadimit të afatit për dorëzimin e kërkesave.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Ne rast se pranohet vet</a:t>
            </a:r>
            <a:r>
              <a:rPr lang="sq-AL" sz="2400" b="1"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m </a:t>
            </a:r>
            <a:r>
              <a:rPr lang="sq-AL" sz="2400" b="1" dirty="0">
                <a:latin typeface="Cambria" panose="02040503050406030204" pitchFamily="18" charset="0"/>
                <a:ea typeface="Cambria" panose="02040503050406030204" pitchFamily="18" charset="0"/>
                <a:cs typeface="Arial" panose="020B0604020202020204" pitchFamily="34" charset="0"/>
              </a:rPr>
              <a:t>1 kërkesë për </a:t>
            </a:r>
            <a:r>
              <a:rPr lang="sq-AL" sz="2400" b="1" dirty="0" smtClean="0">
                <a:latin typeface="Cambria" panose="02040503050406030204" pitchFamily="18" charset="0"/>
                <a:ea typeface="Cambria" panose="02040503050406030204" pitchFamily="18" charset="0"/>
                <a:cs typeface="Arial" panose="020B0604020202020204" pitchFamily="34" charset="0"/>
              </a:rPr>
              <a:t>pjesëmarrje , </a:t>
            </a:r>
            <a:r>
              <a:rPr lang="sq-AL" sz="2400" dirty="0" smtClean="0">
                <a:latin typeface="Cambria" panose="02040503050406030204" pitchFamily="18" charset="0"/>
                <a:ea typeface="Cambria" panose="02040503050406030204" pitchFamily="18" charset="0"/>
                <a:cs typeface="Arial" panose="020B0604020202020204" pitchFamily="34" charset="0"/>
              </a:rPr>
              <a:t>AK  </a:t>
            </a:r>
            <a:r>
              <a:rPr lang="en-US" sz="2400" dirty="0">
                <a:latin typeface="Cambria" panose="02040503050406030204" pitchFamily="18" charset="0"/>
                <a:ea typeface="Cambria" panose="02040503050406030204" pitchFamily="18" charset="0"/>
                <a:cs typeface="Arial" panose="020B0604020202020204" pitchFamily="34" charset="0"/>
              </a:rPr>
              <a:t>do </a:t>
            </a:r>
            <a:r>
              <a:rPr lang="en-US" sz="2400" dirty="0" err="1">
                <a:latin typeface="Cambria" panose="02040503050406030204" pitchFamily="18" charset="0"/>
                <a:ea typeface="Cambria" panose="02040503050406030204" pitchFamily="18" charset="0"/>
                <a:cs typeface="Arial" panose="020B0604020202020204" pitchFamily="34" charset="0"/>
              </a:rPr>
              <a:t>te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anuloj</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aktivitetin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sq-AL" sz="2400" dirty="0" smtClean="0">
                <a:latin typeface="Cambria" panose="02040503050406030204" pitchFamily="18" charset="0"/>
                <a:ea typeface="Cambria" panose="02040503050406030204" pitchFamily="18" charset="0"/>
                <a:cs typeface="Arial" panose="020B0604020202020204" pitchFamily="34" charset="0"/>
              </a:rPr>
              <a:t>, m</a:t>
            </a:r>
            <a:r>
              <a:rPr lang="en-US" sz="2400" dirty="0" smtClean="0">
                <a:latin typeface="Cambria" panose="02040503050406030204" pitchFamily="18" charset="0"/>
                <a:ea typeface="Cambria" panose="02040503050406030204" pitchFamily="18" charset="0"/>
                <a:cs typeface="Arial" panose="020B0604020202020204" pitchFamily="34" charset="0"/>
              </a:rPr>
              <a:t>in</a:t>
            </a:r>
            <a:r>
              <a:rPr lang="sq-AL" sz="2400" dirty="0" err="1" smtClean="0">
                <a:latin typeface="Cambria" panose="02040503050406030204" pitchFamily="18" charset="0"/>
                <a:ea typeface="Cambria" panose="02040503050406030204" pitchFamily="18" charset="0"/>
                <a:cs typeface="Arial" panose="020B0604020202020204" pitchFamily="34" charset="0"/>
              </a:rPr>
              <a:t>imum</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3 </a:t>
            </a:r>
            <a:r>
              <a:rPr lang="en-US" sz="2400" dirty="0" err="1" smtClean="0">
                <a:latin typeface="Cambria" panose="02040503050406030204" pitchFamily="18" charset="0"/>
                <a:ea typeface="Cambria" panose="02040503050406030204" pitchFamily="18" charset="0"/>
                <a:cs typeface="Arial" panose="020B0604020202020204" pitchFamily="34" charset="0"/>
              </a:rPr>
              <a:t>aplikacione</a:t>
            </a:r>
            <a:r>
              <a:rPr lang="sq-AL" sz="2400" dirty="0" smtClean="0">
                <a:latin typeface="Cambria" panose="02040503050406030204" pitchFamily="18" charset="0"/>
                <a:ea typeface="Cambria" panose="02040503050406030204" pitchFamily="18" charset="0"/>
                <a:cs typeface="Arial" panose="020B0604020202020204" pitchFamily="34" charset="0"/>
              </a:rPr>
              <a:t> pra.</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Nisur nga fakti se në Direktivat e BE-së për prokurimin publik numri minimal i OE në procedurën e kufizuar është i përcaktuar në 5 (pesë), dhe duke u bazuar në praktikat me të mira ndërkombëtare dhe në mënyrë që të sigurohet konkurrenca dhe transparenca adekuate, AK nuk duhet të vazhdoj me fazën e dytë nëse ka pranuar me pak se 3 (tri) aplikacione të përgjegjshme.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869807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Procedura për shqyrtimin e kërkesave për </a:t>
            </a:r>
            <a:r>
              <a:rPr lang="sq-AL" sz="2800" b="1" dirty="0" smtClean="0">
                <a:solidFill>
                  <a:srgbClr val="002060"/>
                </a:solidFill>
                <a:latin typeface="Cambria" panose="02040503050406030204" pitchFamily="18" charset="0"/>
                <a:ea typeface="Cambria" panose="02040503050406030204" pitchFamily="18" charset="0"/>
              </a:rPr>
              <a:t>pjesëmarrje</a:t>
            </a:r>
            <a:br>
              <a:rPr lang="sq-AL" sz="2800" b="1"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(aplikacioneve) – faza e parë</a:t>
            </a:r>
          </a:p>
        </p:txBody>
      </p:sp>
      <p:sp>
        <p:nvSpPr>
          <p:cNvPr id="3" name="Content Placeholder 2"/>
          <p:cNvSpPr>
            <a:spLocks noGrp="1"/>
          </p:cNvSpPr>
          <p:nvPr>
            <p:ph idx="1"/>
          </p:nvPr>
        </p:nvSpPr>
        <p:spPr>
          <a:xfrm>
            <a:off x="0" y="1825624"/>
            <a:ext cx="12192000" cy="5032375"/>
          </a:xfrm>
        </p:spPr>
        <p:txBody>
          <a:bodyPr>
            <a:noAutofit/>
          </a:bodyPr>
          <a:lstStyle/>
          <a:p>
            <a:r>
              <a:rPr lang="sq-AL" sz="2400" dirty="0" smtClean="0">
                <a:latin typeface="Cambria" panose="02040503050406030204" pitchFamily="18" charset="0"/>
                <a:ea typeface="Cambria" panose="02040503050406030204" pitchFamily="18" charset="0"/>
              </a:rPr>
              <a:t>Procedura </a:t>
            </a:r>
            <a:r>
              <a:rPr lang="sq-AL" sz="2400" dirty="0">
                <a:latin typeface="Cambria" panose="02040503050406030204" pitchFamily="18" charset="0"/>
                <a:ea typeface="Cambria" panose="02040503050406030204" pitchFamily="18" charset="0"/>
              </a:rPr>
              <a:t>përfshin në thelb dy faza, që do të thotë e para vlerësimi i përgjegjësisë së kandidatëve dhe vlerësimi i </a:t>
            </a:r>
            <a:r>
              <a:rPr lang="sq-AL" sz="2400" dirty="0" err="1">
                <a:latin typeface="Cambria" panose="02040503050406030204" pitchFamily="18" charset="0"/>
                <a:ea typeface="Cambria" panose="02040503050406030204" pitchFamily="18" charset="0"/>
              </a:rPr>
              <a:t>pranueshmërinë</a:t>
            </a:r>
            <a:r>
              <a:rPr lang="sq-AL" sz="2400" dirty="0">
                <a:latin typeface="Cambria" panose="02040503050406030204" pitchFamily="18" charset="0"/>
                <a:ea typeface="Cambria" panose="02040503050406030204" pitchFamily="18" charset="0"/>
              </a:rPr>
              <a:t> dhe kualifikimit të </a:t>
            </a:r>
            <a:r>
              <a:rPr lang="sq-AL" sz="2400" dirty="0" smtClean="0">
                <a:latin typeface="Cambria" panose="02040503050406030204" pitchFamily="18" charset="0"/>
                <a:ea typeface="Cambria" panose="02040503050406030204" pitchFamily="18" charset="0"/>
              </a:rPr>
              <a:t>kandidatëve.</a:t>
            </a:r>
          </a:p>
          <a:p>
            <a:r>
              <a:rPr lang="sq-AL" sz="2400" dirty="0" smtClean="0">
                <a:latin typeface="Cambria" panose="02040503050406030204" pitchFamily="18" charset="0"/>
                <a:ea typeface="Cambria" panose="02040503050406030204" pitchFamily="18" charset="0"/>
              </a:rPr>
              <a:t>Si </a:t>
            </a:r>
            <a:r>
              <a:rPr lang="sq-AL" sz="2400" dirty="0">
                <a:latin typeface="Cambria" panose="02040503050406030204" pitchFamily="18" charset="0"/>
                <a:ea typeface="Cambria" panose="02040503050406030204" pitchFamily="18" charset="0"/>
              </a:rPr>
              <a:t>masë fillestare, autoriteti kontraktues do të verifikojë nëse kërkesat përmbushin ndonjërin prej kushteve formale të dokumenteve të para-kualifikimit, me fjalë tjera, përgjegjësinë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kuptim formal</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kërkesë konsiderohet të jetë formalisht e plotësuar nëse i plotëson të gjitha kërkesat formale në dokumentet e para-kualifikimit, duke mos u larguar në mënyrë të konsiderueshme nga to ose duke vënë kufizime mbi to</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Për </a:t>
            </a:r>
            <a:r>
              <a:rPr lang="sq-AL" sz="2400" dirty="0">
                <a:latin typeface="Cambria" panose="02040503050406030204" pitchFamily="18" charset="0"/>
                <a:ea typeface="Cambria" panose="02040503050406030204" pitchFamily="18" charset="0"/>
              </a:rPr>
              <a:t>aplikacionet që plotësojnë kërkesat në lidhje me përgjegjshmërinë formale, autoriteti kontraktues do të vazhdojë për të vlerësuar përshtatshmërinë, dhe kualifikimet e ofertuesve, nga të gjithë kandidatet qe kane kaluar </a:t>
            </a:r>
            <a:r>
              <a:rPr lang="sq-AL" sz="2400" dirty="0" smtClean="0">
                <a:latin typeface="Cambria" panose="02040503050406030204" pitchFamily="18" charset="0"/>
                <a:ea typeface="Cambria" panose="02040503050406030204" pitchFamily="18" charset="0"/>
              </a:rPr>
              <a:t>testin, </a:t>
            </a:r>
            <a:r>
              <a:rPr lang="sq-AL" sz="2400" dirty="0">
                <a:latin typeface="Cambria" panose="02040503050406030204" pitchFamily="18" charset="0"/>
                <a:ea typeface="Cambria" panose="02040503050406030204" pitchFamily="18" charset="0"/>
              </a:rPr>
              <a:t>sipas kritereve të përzgjedhjes të specifikuara në njoftimin e kontratës dhe në dosjen e tenderit, në bazë të provave </a:t>
            </a:r>
            <a:r>
              <a:rPr lang="sq-AL" sz="2400" dirty="0" smtClean="0">
                <a:latin typeface="Cambria" panose="02040503050406030204" pitchFamily="18" charset="0"/>
                <a:ea typeface="Cambria" panose="02040503050406030204" pitchFamily="18" charset="0"/>
              </a:rPr>
              <a:t>  të </a:t>
            </a:r>
            <a:r>
              <a:rPr lang="sq-AL" sz="2400" dirty="0">
                <a:latin typeface="Cambria" panose="02040503050406030204" pitchFamily="18" charset="0"/>
                <a:ea typeface="Cambria" panose="02040503050406030204" pitchFamily="18" charset="0"/>
              </a:rPr>
              <a:t>nevojshme dokumentuese.</a:t>
            </a:r>
          </a:p>
        </p:txBody>
      </p:sp>
      <p:sp>
        <p:nvSpPr>
          <p:cNvPr id="4" name="Slide Number Placeholder 3"/>
          <p:cNvSpPr>
            <a:spLocks noGrp="1"/>
          </p:cNvSpPr>
          <p:nvPr>
            <p:ph type="sldNum" sz="quarter" idx="12"/>
          </p:nvPr>
        </p:nvSpPr>
        <p:spPr/>
        <p:txBody>
          <a:bodyPr/>
          <a:lstStyle/>
          <a:p>
            <a:fld id="{9C03C522-1143-49B6-AB7C-7C4373FD91C7}" type="slidenum">
              <a:rPr lang="sq-AL" smtClean="0"/>
              <a:t>15</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452320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6022"/>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Procedura për shqyrtimin e kërkesave për pjesëmarrje</a:t>
            </a:r>
            <a:br>
              <a:rPr lang="sq-AL" sz="2800" b="1"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(aplikacioneve) – faza e parë</a:t>
            </a:r>
          </a:p>
        </p:txBody>
      </p:sp>
      <p:sp>
        <p:nvSpPr>
          <p:cNvPr id="3" name="Content Placeholder 2"/>
          <p:cNvSpPr>
            <a:spLocks noGrp="1"/>
          </p:cNvSpPr>
          <p:nvPr>
            <p:ph idx="1"/>
          </p:nvPr>
        </p:nvSpPr>
        <p:spPr>
          <a:xfrm>
            <a:off x="0" y="1018904"/>
            <a:ext cx="12192000" cy="5839096"/>
          </a:xfrm>
        </p:spPr>
        <p:txBody>
          <a:bodyPr>
            <a:normAutofit/>
          </a:bodyPr>
          <a:lstStyle/>
          <a:p>
            <a:r>
              <a:rPr lang="sq-AL" sz="2000" dirty="0">
                <a:latin typeface="Cambria" panose="02040503050406030204" pitchFamily="18" charset="0"/>
                <a:ea typeface="Cambria" panose="02040503050406030204" pitchFamily="18" charset="0"/>
              </a:rPr>
              <a:t>Verifikimi i përshtatshmërisë, dhe kualifikimeve të ofertuesve, bëhet përmes Letrës standarde B47 “Kërkese për sqarimin e tenderit/aplikacionit” përmes platformës elektronike</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Është </a:t>
            </a:r>
            <a:r>
              <a:rPr lang="sq-AL" sz="2000" dirty="0">
                <a:latin typeface="Cambria" panose="02040503050406030204" pitchFamily="18" charset="0"/>
                <a:ea typeface="Cambria" panose="02040503050406030204" pitchFamily="18" charset="0"/>
              </a:rPr>
              <a:t>bërë e qartë në nenin 56.3 të LPP-së, se një kandidat nuk do të diskualifikohet, përjashtohet, apo eliminohet nga procedura e prokurimit në bazë të ndonjë kushti ose kriteri që nuk është i cekur në njoftimin e kontratës dhe / ose në dokumentin e para-kualifikimit.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gjithë kandidatët pasi të kenë dorëzuar dokumentacionin e kërkuar duke demonstruar ose konfirmuar se kandidatët janë të përshtatshëm dhe i plotësojnë kërkesat minimale të kualifikimit, do të konsiderohen të para-kualifikuar dhe të përzgjedhur për të marrë një ftesë për tender, përveç nëse numri i kandidatëve të tillë kalon numrin gjashtë (6</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numri i kandidatëve të përshtatshëm që plotësojnë kushtet e përzgjedhjes është më i madh se maksimumi prej gjashtë, pikat e forta dhe </a:t>
            </a:r>
            <a:r>
              <a:rPr lang="sq-AL" sz="2000" dirty="0" smtClean="0">
                <a:latin typeface="Cambria" panose="02040503050406030204" pitchFamily="18" charset="0"/>
                <a:ea typeface="Cambria" panose="02040503050406030204" pitchFamily="18" charset="0"/>
              </a:rPr>
              <a:t>dobësitë </a:t>
            </a:r>
            <a:r>
              <a:rPr lang="sq-AL" sz="2000" dirty="0">
                <a:latin typeface="Cambria" panose="02040503050406030204" pitchFamily="18" charset="0"/>
                <a:ea typeface="Cambria" panose="02040503050406030204" pitchFamily="18" charset="0"/>
              </a:rPr>
              <a:t>relative të aplikacioneve të këtyre kandidatëve duhet të ri-shqyrtohen për të identifikuar gjashtë aplikacionet më të mira për procedurën e tenderimit.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Gjatë </a:t>
            </a:r>
            <a:r>
              <a:rPr lang="sq-AL" sz="2000" dirty="0">
                <a:latin typeface="Cambria" panose="02040503050406030204" pitchFamily="18" charset="0"/>
                <a:ea typeface="Cambria" panose="02040503050406030204" pitchFamily="18" charset="0"/>
              </a:rPr>
              <a:t>rishqyrtimit, Autoriteti Kontraktues do të marrë në konsideratë për rishqyrtim vetëm faktorët e publikuar në Njoftimin e Kontratës. Autoriteti Kontraktues mund të merr parasysh vetëm kriteret e kapacitet financiar ose teknik si kritere shtese.</a:t>
            </a:r>
          </a:p>
        </p:txBody>
      </p:sp>
      <p:sp>
        <p:nvSpPr>
          <p:cNvPr id="4" name="Slide Number Placeholder 3"/>
          <p:cNvSpPr>
            <a:spLocks noGrp="1"/>
          </p:cNvSpPr>
          <p:nvPr>
            <p:ph type="sldNum" sz="quarter" idx="12"/>
          </p:nvPr>
        </p:nvSpPr>
        <p:spPr/>
        <p:txBody>
          <a:bodyPr/>
          <a:lstStyle/>
          <a:p>
            <a:fld id="{9C03C522-1143-49B6-AB7C-7C4373FD91C7}" type="slidenum">
              <a:rPr lang="sq-AL" smtClean="0"/>
              <a:t>16</a:t>
            </a:fld>
            <a:endParaRPr lang="sq-AL" dirty="0"/>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784377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6353"/>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Procedura për shqyrtimin e kërkesave për pjesëmarrje</a:t>
            </a:r>
            <a:br>
              <a:rPr lang="sq-AL" sz="2800" b="1"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(aplikacioneve) – faza e parë</a:t>
            </a:r>
          </a:p>
        </p:txBody>
      </p:sp>
      <p:sp>
        <p:nvSpPr>
          <p:cNvPr id="3" name="Content Placeholder 2"/>
          <p:cNvSpPr>
            <a:spLocks noGrp="1"/>
          </p:cNvSpPr>
          <p:nvPr>
            <p:ph idx="1"/>
          </p:nvPr>
        </p:nvSpPr>
        <p:spPr>
          <a:xfrm>
            <a:off x="0" y="975360"/>
            <a:ext cx="11353800" cy="5882640"/>
          </a:xfrm>
        </p:spPr>
        <p:txBody>
          <a:bodyPr>
            <a:normAutofit/>
          </a:bodyPr>
          <a:lstStyle/>
          <a:p>
            <a:r>
              <a:rPr lang="sq-AL" sz="2400" dirty="0">
                <a:latin typeface="Cambria" panose="02040503050406030204" pitchFamily="18" charset="0"/>
                <a:ea typeface="Cambria" panose="02040503050406030204" pitchFamily="18" charset="0"/>
              </a:rPr>
              <a:t>Kriteret që mund të merren në konsideratë për të përcaktuar renditjen relative të Operatorëve ekonomik të kualifikuar nuk ka nevoje qe të jene të njëjta me ato të përdorura për të përcaktuar nëse Operatorët ekonomikë janë të kualifikuar.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çdo rast, këto kritere shtesë duhet të synojnë identifikimin e atyre Operatorët ekonomik që janë të kualifikuar me se miri për të kryer kontratën. Prandaj, ato duhet të ndërlidhen me kontratën që do të jepet</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Shembulli </a:t>
            </a:r>
            <a:r>
              <a:rPr lang="sq-AL" sz="2400" dirty="0">
                <a:latin typeface="Cambria" panose="02040503050406030204" pitchFamily="18" charset="0"/>
                <a:ea typeface="Cambria" panose="02040503050406030204" pitchFamily="18" charset="0"/>
              </a:rPr>
              <a:t>nr. 1: Në një procedurë të kufizuar për dhënien e kontratës për furnizim me kompjuterë në një universitet, një nga kriteret e përzgjedhjes (në lidhje me kapacitetin teknik) që do të zbatohet mund të kërkojë që</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"Kriteri i Kapacitetit teknik: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a</a:t>
            </a:r>
            <a:r>
              <a:rPr lang="sq-AL" sz="2400" dirty="0">
                <a:latin typeface="Cambria" panose="02040503050406030204" pitchFamily="18" charset="0"/>
                <a:ea typeface="Cambria" panose="02040503050406030204" pitchFamily="18" charset="0"/>
              </a:rPr>
              <a:t>) përvoja: Operatorët ekonomik kanë përfunduar me sukses të paktën dy kontrata për furnizim me kompjuterë të një vlere minimale prej 100.000 euro ne secilin vit gjate dy viteve të fundit ". Si një shembull, autoriteti kontraktues mund të deklarojë si në vijim:</a:t>
            </a:r>
          </a:p>
        </p:txBody>
      </p:sp>
      <p:sp>
        <p:nvSpPr>
          <p:cNvPr id="4" name="Slide Number Placeholder 3"/>
          <p:cNvSpPr>
            <a:spLocks noGrp="1"/>
          </p:cNvSpPr>
          <p:nvPr>
            <p:ph type="sldNum" sz="quarter" idx="12"/>
          </p:nvPr>
        </p:nvSpPr>
        <p:spPr/>
        <p:txBody>
          <a:bodyPr/>
          <a:lstStyle/>
          <a:p>
            <a:fld id="{9C03C522-1143-49B6-AB7C-7C4373FD91C7}" type="slidenum">
              <a:rPr lang="sq-AL" smtClean="0"/>
              <a:t>17</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048651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88273"/>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Procedura për shqyrtimin e kërkesave për pjesëmarrje</a:t>
            </a:r>
            <a:br>
              <a:rPr lang="sq-AL" sz="2800" b="1"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(aplikacioneve) – faza e parë</a:t>
            </a:r>
          </a:p>
        </p:txBody>
      </p:sp>
      <p:sp>
        <p:nvSpPr>
          <p:cNvPr id="3" name="Content Placeholder 2"/>
          <p:cNvSpPr>
            <a:spLocks noGrp="1"/>
          </p:cNvSpPr>
          <p:nvPr>
            <p:ph idx="1"/>
          </p:nvPr>
        </p:nvSpPr>
        <p:spPr>
          <a:xfrm>
            <a:off x="0" y="1149532"/>
            <a:ext cx="12192000" cy="5708468"/>
          </a:xfrm>
        </p:spPr>
        <p:txBody>
          <a:bodyPr>
            <a:normAutofit/>
          </a:bodyPr>
          <a:lstStyle/>
          <a:p>
            <a:r>
              <a:rPr lang="sq-AL" sz="2400" dirty="0" smtClean="0">
                <a:latin typeface="Cambria" panose="02040503050406030204" pitchFamily="18" charset="0"/>
                <a:ea typeface="Cambria" panose="02040503050406030204" pitchFamily="18" charset="0"/>
              </a:rPr>
              <a:t>Kufizime </a:t>
            </a:r>
            <a:r>
              <a:rPr lang="sq-AL" sz="2400" dirty="0">
                <a:latin typeface="Cambria" panose="02040503050406030204" pitchFamily="18" charset="0"/>
                <a:ea typeface="Cambria" panose="02040503050406030204" pitchFamily="18" charset="0"/>
              </a:rPr>
              <a:t>në numrin e Operatorëve të cilët do të ftohen për tenderim (procedurë e kufizuar) “Në bazë të aplikacioneve të pranuara, së paku 3 dhe më së shumti 6 kandidat do të ftohen për të dorëzuar tenderët e detajuar të kësaj kontrate</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Nëse më shumë se 6 kandidat të përshtatshëm i plotësojnë kriteret e mësipërme të përzgjedhjes, përparësitë dhe dobësitë relevante të aplikacioneve të këtyre kandidatëve do të ri-ekzaminohen për të identifikuar gjashtë aplikacionet më të mira për procedurën e tenderit</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Të vetmit faktorë të cilët do të merren parasysh gjatë këtij ri-ekzaminimi janë: Numri më i madh i kontratave të përfunduara me sukses që plotësojnë kriterin e kapacitetit teknik të deklaruar në njoftimin e kontratës </a:t>
            </a:r>
            <a:r>
              <a:rPr lang="sq-AL" sz="2400" b="1" dirty="0" smtClean="0">
                <a:latin typeface="Cambria" panose="02040503050406030204" pitchFamily="18" charset="0"/>
                <a:ea typeface="Cambria" panose="02040503050406030204" pitchFamily="18" charset="0"/>
              </a:rPr>
              <a:t>.</a:t>
            </a:r>
          </a:p>
          <a:p>
            <a:r>
              <a:rPr lang="sq-AL" sz="2400" b="1" dirty="0" smtClean="0">
                <a:latin typeface="Cambria" panose="02040503050406030204" pitchFamily="18" charset="0"/>
                <a:ea typeface="Cambria" panose="02040503050406030204" pitchFamily="18" charset="0"/>
              </a:rPr>
              <a:t> Seksioni </a:t>
            </a:r>
            <a:r>
              <a:rPr lang="sq-AL" sz="2400" dirty="0">
                <a:latin typeface="Cambria" panose="02040503050406030204" pitchFamily="18" charset="0"/>
                <a:ea typeface="Cambria" panose="02040503050406030204" pitchFamily="18" charset="0"/>
              </a:rPr>
              <a:t>III.2.4 pika a) ("Operatorët ekonomikë kanë përfunduar me sukses të paktën dy kontrata për furnizim me kompjuterë të një vlere minimale prej 100.000 ne secilin vit gjate dy viteve të fundit</a:t>
            </a:r>
            <a:r>
              <a:rPr lang="sq-AL" sz="2400" dirty="0" smtClean="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Pas miratimit të raportit të aplikacioneve nga ZPP, AK do të përgatite dhe publikoj Formularin B58 Njoftimin mbi vendimin e AK ne platformën e prokurimit elektronik.</a:t>
            </a:r>
          </a:p>
        </p:txBody>
      </p:sp>
      <p:sp>
        <p:nvSpPr>
          <p:cNvPr id="4" name="Slide Number Placeholder 3"/>
          <p:cNvSpPr>
            <a:spLocks noGrp="1"/>
          </p:cNvSpPr>
          <p:nvPr>
            <p:ph type="sldNum" sz="quarter" idx="12"/>
          </p:nvPr>
        </p:nvSpPr>
        <p:spPr/>
        <p:txBody>
          <a:bodyPr/>
          <a:lstStyle/>
          <a:p>
            <a:fld id="{9C03C522-1143-49B6-AB7C-7C4373FD91C7}" type="slidenum">
              <a:rPr lang="sq-AL" smtClean="0"/>
              <a:t>18</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89670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2784"/>
          </a:xfrm>
        </p:spPr>
        <p:txBody>
          <a:bodyPr>
            <a:normAutofit/>
          </a:bodyPr>
          <a:lstStyle/>
          <a:p>
            <a:pPr algn="ctr"/>
            <a:r>
              <a:rPr lang="sq-AL" sz="2800" b="1" i="1" u="sng" dirty="0">
                <a:solidFill>
                  <a:srgbClr val="002060"/>
                </a:solidFill>
                <a:latin typeface="Cambria" panose="02040503050406030204" pitchFamily="18" charset="0"/>
                <a:ea typeface="Cambria" panose="02040503050406030204" pitchFamily="18" charset="0"/>
                <a:cs typeface="Arial" panose="020B0604020202020204" pitchFamily="34" charset="0"/>
              </a:rPr>
              <a:t>Faza e dytë është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800" b="1" dirty="0">
                <a:solidFill>
                  <a:srgbClr val="002060"/>
                </a:solidFill>
                <a:latin typeface="Cambria" panose="02040503050406030204" pitchFamily="18" charset="0"/>
                <a:ea typeface="Cambria" panose="02040503050406030204" pitchFamily="18" charset="0"/>
              </a:rPr>
              <a:t>Ftesa për </a:t>
            </a:r>
            <a:r>
              <a:rPr lang="sq-AL" sz="2800" b="1" dirty="0" smtClean="0">
                <a:solidFill>
                  <a:srgbClr val="002060"/>
                </a:solidFill>
                <a:latin typeface="Cambria" panose="02040503050406030204" pitchFamily="18" charset="0"/>
                <a:ea typeface="Cambria" panose="02040503050406030204" pitchFamily="18" charset="0"/>
              </a:rPr>
              <a:t>tenderim-</a:t>
            </a: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Faza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e dhënies së </a:t>
            </a: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kontratës</a:t>
            </a:r>
            <a:endPar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984069"/>
            <a:ext cx="12191999" cy="5556068"/>
          </a:xfrm>
        </p:spPr>
        <p:txBody>
          <a:bodyPr>
            <a:normAutofit fontScale="85000" lnSpcReduction="20000"/>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Vetëm Operatorët e zgjedhur Ekonomik lejohen të tenderojnë për kontratën.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Autoriteti Kontraktues fton Operatorët e zgjedhur Ekonomik t’i dorëzojnë tenderët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dhe </a:t>
            </a:r>
            <a:r>
              <a:rPr lang="sq-AL" sz="2400" dirty="0">
                <a:latin typeface="Cambria" panose="02040503050406030204" pitchFamily="18" charset="0"/>
                <a:ea typeface="Cambria" panose="02040503050406030204" pitchFamily="18" charset="0"/>
                <a:cs typeface="Arial" panose="020B0604020202020204" pitchFamily="34" charset="0"/>
              </a:rPr>
              <a:t>i vlerëson tenderët duke përdorur kriteret e dhënies të specifikuara në ftesën për tenderim</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Në </a:t>
            </a:r>
            <a:r>
              <a:rPr lang="sq-AL" sz="2400" dirty="0" err="1">
                <a:latin typeface="Cambria" panose="02040503050406030204" pitchFamily="18" charset="0"/>
                <a:ea typeface="Cambria" panose="02040503050406030204" pitchFamily="18" charset="0"/>
              </a:rPr>
              <a:t>ftesen</a:t>
            </a:r>
            <a:r>
              <a:rPr lang="sq-AL" sz="2400" dirty="0">
                <a:latin typeface="Cambria" panose="02040503050406030204" pitchFamily="18" charset="0"/>
                <a:ea typeface="Cambria" panose="02040503050406030204" pitchFamily="18" charset="0"/>
              </a:rPr>
              <a:t> për tenderim si dhe në dosjen e tenderit, afati i fundit për kërkesën e mundshme të kandidatëve për informata shtesë ose qartësuese do të specifikohet sipas nenit 53.1 të </a:t>
            </a:r>
            <a:r>
              <a:rPr lang="sq-AL" sz="2400" dirty="0" smtClean="0">
                <a:latin typeface="Cambria" panose="02040503050406030204" pitchFamily="18" charset="0"/>
                <a:ea typeface="Cambria" panose="02040503050406030204" pitchFamily="18" charset="0"/>
              </a:rPr>
              <a:t>LPP-së</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i cili </a:t>
            </a:r>
            <a:r>
              <a:rPr lang="sq-AL" sz="2400" dirty="0" err="1" smtClean="0">
                <a:latin typeface="Cambria" panose="02040503050406030204" pitchFamily="18" charset="0"/>
                <a:ea typeface="Cambria" panose="02040503050406030204" pitchFamily="18" charset="0"/>
              </a:rPr>
              <a:t>thot</a:t>
            </a:r>
            <a:r>
              <a:rPr lang="sq-AL" sz="2400"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Gjatë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përgatitjes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kërkesë</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përkatës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çfarëdo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shtesë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beson</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nevojshme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përgatitjen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tenderi</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mënyrë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elektronike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telefaks</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datën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deri</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kur</a:t>
            </a:r>
            <a:r>
              <a:rPr lang="en-US" sz="2400" dirty="0" smtClean="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pranojë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kërkesën</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t>
            </a:r>
            <a:r>
              <a:rPr lang="en-US" sz="2400" dirty="0" err="1" smtClean="0">
                <a:latin typeface="Cambria" panose="02040503050406030204" pitchFamily="18" charset="0"/>
                <a:ea typeface="Cambria" panose="02040503050406030204" pitchFamily="18" charset="0"/>
              </a:rPr>
              <a:t>Autoriteti</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shqyrtojë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çfarëdo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nevojë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plotësues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mënyrë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përgatisin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tender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përgjegjshëm</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konstaton</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nevojë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kërkuara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njoftojë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refuzimin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kërkesës</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përkatës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konstaton</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ndonjëra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kërkuara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plotësuese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cila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domosdoshme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ta,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do t</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sq-AL" sz="2400" dirty="0" err="1" smtClean="0">
                <a:latin typeface="Cambria" panose="02040503050406030204" pitchFamily="18" charset="0"/>
                <a:ea typeface="Cambria" panose="02040503050406030204" pitchFamily="18" charset="0"/>
              </a:rPr>
              <a:t>per</a:t>
            </a:r>
            <a:r>
              <a:rPr lang="sq-AL"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operatorë</a:t>
            </a:r>
            <a:r>
              <a:rPr lang="sq-AL" sz="2400" dirty="0" smtClean="0">
                <a:latin typeface="Cambria" panose="02040503050406030204" pitchFamily="18" charset="0"/>
                <a:ea typeface="Cambria" panose="02040503050406030204" pitchFamily="18" charset="0"/>
              </a:rPr>
              <a:t>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ekonomik</a:t>
            </a:r>
            <a:r>
              <a:rPr lang="sq-AL" sz="2400" dirty="0" smtClean="0">
                <a:latin typeface="Cambria" panose="02040503050406030204" pitchFamily="18" charset="0"/>
                <a:ea typeface="Cambria" panose="02040503050406030204" pitchFamily="18" charset="0"/>
              </a:rPr>
              <a:t>.</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zbulojë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identitetin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operatorit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sqaruese</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a:p>
            <a:pPr lvl="0"/>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itchFamily="2" charset="2"/>
              <a:buChar char="Ø"/>
            </a:pPr>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marL="512064" lvl="1" indent="0">
              <a:buNone/>
              <a:defRPr/>
            </a:pPr>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75A3CA92-644B-4A92-BDA3-B61CEACB6348}"/>
              </a:ext>
            </a:extLst>
          </p:cNvPr>
          <p:cNvSpPr>
            <a:spLocks noGrp="1"/>
          </p:cNvSpPr>
          <p:nvPr>
            <p:ph type="sldNum" sz="quarter" idx="12"/>
          </p:nvPr>
        </p:nvSpPr>
        <p:spPr/>
        <p:txBody>
          <a:bodyPr/>
          <a:lstStyle/>
          <a:p>
            <a:fld id="{9C03C522-1143-49B6-AB7C-7C4373FD91C7}" type="slidenum">
              <a:rPr lang="sq-AL" smtClean="0"/>
              <a:t>19</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76555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a:spLocks noGrp="1" noChangeArrowheads="1"/>
          </p:cNvSpPr>
          <p:nvPr>
            <p:ph idx="1"/>
          </p:nvPr>
        </p:nvSpPr>
        <p:spPr>
          <a:xfrm>
            <a:off x="0" y="0"/>
            <a:ext cx="12192000" cy="6857999"/>
          </a:xfrm>
        </p:spPr>
        <p:txBody>
          <a:bodyPr rtlCol="0">
            <a:normAutofit/>
          </a:bodyPr>
          <a:lstStyle/>
          <a:p>
            <a:pPr marL="512064" lvl="1" indent="0" algn="ctr">
              <a:buNone/>
              <a:defRPr/>
            </a:pP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Përmbledhja e trajnimit:</a:t>
            </a:r>
          </a:p>
          <a:p>
            <a:pPr marL="740664" lvl="1">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Historiku</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Përdorimi i procedurës se kufizuar</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Fazat e procedurës se kufizuar </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Afatet kohore </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Pragjet </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Format standarde</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Ngjashmëritë dhe dallimet në mes të procedurës së hapur dhe të kufizuar</a:t>
            </a:r>
          </a:p>
          <a:p>
            <a:pPr marL="740664" lvl="1">
              <a:defRPr/>
            </a:pPr>
            <a:r>
              <a:rPr lang="sq-AL" sz="2400" dirty="0">
                <a:latin typeface="Cambria" panose="02040503050406030204" pitchFamily="18" charset="0"/>
                <a:ea typeface="Cambria" panose="02040503050406030204" pitchFamily="18" charset="0"/>
                <a:cs typeface="Arial" panose="020B0604020202020204" pitchFamily="34" charset="0"/>
              </a:rPr>
              <a:t>Avantazhet dhe </a:t>
            </a:r>
            <a:r>
              <a:rPr lang="sq-AL" sz="2400" dirty="0" err="1">
                <a:latin typeface="Cambria" panose="02040503050406030204" pitchFamily="18" charset="0"/>
                <a:ea typeface="Cambria" panose="02040503050406030204" pitchFamily="18" charset="0"/>
                <a:cs typeface="Arial" panose="020B0604020202020204" pitchFamily="34" charset="0"/>
              </a:rPr>
              <a:t>disavantazhet</a:t>
            </a:r>
            <a:r>
              <a:rPr lang="sq-AL" sz="2400" dirty="0">
                <a:latin typeface="Cambria" panose="02040503050406030204" pitchFamily="18" charset="0"/>
                <a:ea typeface="Cambria" panose="02040503050406030204" pitchFamily="18" charset="0"/>
                <a:cs typeface="Arial" panose="020B0604020202020204" pitchFamily="34" charset="0"/>
              </a:rPr>
              <a:t> e procedurës se </a:t>
            </a:r>
            <a:r>
              <a:rPr lang="sq-AL" sz="2400" dirty="0" smtClean="0">
                <a:latin typeface="Cambria" panose="02040503050406030204" pitchFamily="18" charset="0"/>
                <a:ea typeface="Cambria" panose="02040503050406030204" pitchFamily="18" charset="0"/>
                <a:cs typeface="Arial" panose="020B0604020202020204" pitchFamily="34" charset="0"/>
              </a:rPr>
              <a:t>kufizuar</a:t>
            </a:r>
            <a:endParaRPr lang="sq-AL" sz="2400" dirty="0">
              <a:latin typeface="Cambria" panose="02040503050406030204" pitchFamily="18" charset="0"/>
              <a:ea typeface="Cambria" panose="02040503050406030204" pitchFamily="18" charset="0"/>
              <a:cs typeface="Arial" panose="020B0604020202020204" pitchFamily="34" charset="0"/>
            </a:endParaRPr>
          </a:p>
          <a:p>
            <a:pPr marL="740664" lvl="1">
              <a:defRPr/>
            </a:pPr>
            <a:r>
              <a:rPr lang="sq-AL" sz="2400" dirty="0" smtClean="0">
                <a:latin typeface="Cambria" panose="02040503050406030204" pitchFamily="18" charset="0"/>
                <a:ea typeface="Cambria" panose="02040503050406030204" pitchFamily="18" charset="0"/>
                <a:cs typeface="Arial" panose="020B0604020202020204" pitchFamily="34" charset="0"/>
              </a:rPr>
              <a:t>Vlerësimi </a:t>
            </a:r>
            <a:r>
              <a:rPr lang="sq-AL" sz="2400" dirty="0">
                <a:latin typeface="Cambria" panose="02040503050406030204" pitchFamily="18" charset="0"/>
                <a:ea typeface="Cambria" panose="02040503050406030204" pitchFamily="18" charset="0"/>
                <a:cs typeface="Arial" panose="020B0604020202020204" pitchFamily="34" charset="0"/>
              </a:rPr>
              <a:t>i </a:t>
            </a:r>
            <a:r>
              <a:rPr lang="sq-AL" sz="2400" dirty="0" smtClean="0">
                <a:latin typeface="Cambria" panose="02040503050406030204" pitchFamily="18" charset="0"/>
                <a:ea typeface="Cambria" panose="02040503050406030204" pitchFamily="18" charset="0"/>
                <a:cs typeface="Arial" panose="020B0604020202020204" pitchFamily="34" charset="0"/>
              </a:rPr>
              <a:t>aplikacioneve ne fazën e para-kualifikimit </a:t>
            </a:r>
          </a:p>
          <a:p>
            <a:pPr marL="740664" lvl="1">
              <a:defRPr/>
            </a:pPr>
            <a:r>
              <a:rPr lang="sq-AL" sz="2400" dirty="0" smtClean="0">
                <a:latin typeface="Cambria" panose="02040503050406030204" pitchFamily="18" charset="0"/>
                <a:ea typeface="Cambria" panose="02040503050406030204" pitchFamily="18" charset="0"/>
                <a:cs typeface="Arial" panose="020B0604020202020204" pitchFamily="34" charset="0"/>
              </a:rPr>
              <a:t>Vlerësimi </a:t>
            </a:r>
            <a:r>
              <a:rPr lang="sq-AL" sz="2400" dirty="0">
                <a:latin typeface="Cambria" panose="02040503050406030204" pitchFamily="18" charset="0"/>
                <a:ea typeface="Cambria" panose="02040503050406030204" pitchFamily="18" charset="0"/>
                <a:cs typeface="Arial" panose="020B0604020202020204" pitchFamily="34" charset="0"/>
              </a:rPr>
              <a:t>i aplikacioneve ne fazën e </a:t>
            </a:r>
            <a:r>
              <a:rPr lang="sq-AL" sz="2400" dirty="0" smtClean="0">
                <a:latin typeface="Cambria" panose="02040503050406030204" pitchFamily="18" charset="0"/>
                <a:ea typeface="Cambria" panose="02040503050406030204" pitchFamily="18" charset="0"/>
                <a:cs typeface="Arial" panose="020B0604020202020204" pitchFamily="34" charset="0"/>
              </a:rPr>
              <a:t>kualifikimit </a:t>
            </a:r>
            <a:endParaRPr lang="sq-AL" sz="2400" dirty="0">
              <a:latin typeface="Cambria" panose="02040503050406030204" pitchFamily="18" charset="0"/>
              <a:ea typeface="Cambria" panose="02040503050406030204" pitchFamily="18" charset="0"/>
              <a:cs typeface="Arial" panose="020B0604020202020204" pitchFamily="34" charset="0"/>
            </a:endParaRPr>
          </a:p>
          <a:p>
            <a:pPr marL="512064" lvl="1" indent="0">
              <a:buNone/>
              <a:defRP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740664" lvl="1">
              <a:defRPr/>
            </a:pPr>
            <a:endParaRPr lang="sq-AL"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a:extLst>
              <a:ext uri="{FF2B5EF4-FFF2-40B4-BE49-F238E27FC236}">
                <a16:creationId xmlns="" xmlns:a16="http://schemas.microsoft.com/office/drawing/2014/main" id="{7B78A24C-389C-420C-8176-30D4795A902A}"/>
              </a:ext>
            </a:extLst>
          </p:cNvPr>
          <p:cNvSpPr>
            <a:spLocks noGrp="1"/>
          </p:cNvSpPr>
          <p:nvPr>
            <p:ph type="sldNum" sz="quarter" idx="12"/>
          </p:nvPr>
        </p:nvSpPr>
        <p:spPr/>
        <p:txBody>
          <a:bodyPr/>
          <a:lstStyle/>
          <a:p>
            <a:fld id="{9C03C522-1143-49B6-AB7C-7C4373FD91C7}" type="slidenum">
              <a:rPr lang="sq-AL" smtClean="0"/>
              <a:t>2</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538221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3770"/>
          </a:xfrm>
        </p:spPr>
        <p:txBody>
          <a:bodyPr>
            <a:normAutofit/>
          </a:bodyPr>
          <a:lstStyle/>
          <a:p>
            <a:r>
              <a:rPr lang="sq-AL" sz="2800" b="1" i="1" u="sng" dirty="0">
                <a:solidFill>
                  <a:srgbClr val="002060"/>
                </a:solidFill>
                <a:latin typeface="Cambria" panose="02040503050406030204" pitchFamily="18" charset="0"/>
                <a:ea typeface="Cambria" panose="02040503050406030204" pitchFamily="18" charset="0"/>
                <a:cs typeface="Arial" panose="020B0604020202020204" pitchFamily="34" charset="0"/>
              </a:rPr>
              <a:t>Faza e dytë është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800" b="1" dirty="0">
                <a:solidFill>
                  <a:srgbClr val="002060"/>
                </a:solidFill>
                <a:latin typeface="Cambria" panose="02040503050406030204" pitchFamily="18" charset="0"/>
                <a:ea typeface="Cambria" panose="02040503050406030204" pitchFamily="18" charset="0"/>
              </a:rPr>
              <a:t>Ftesa për tenderim</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05988"/>
            <a:ext cx="11353800" cy="5752011"/>
          </a:xfrm>
        </p:spPr>
        <p:txBody>
          <a:bodyPr>
            <a:normAutofit/>
          </a:bodyPr>
          <a:lstStyle/>
          <a:p>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përdorimin</a:t>
            </a:r>
            <a:r>
              <a:rPr lang="en-US" sz="2400" dirty="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procedur</a:t>
            </a:r>
            <a:r>
              <a:rPr lang="sq-AL" sz="2400" dirty="0" smtClean="0">
                <a:latin typeface="Cambria" panose="02040503050406030204" pitchFamily="18" charset="0"/>
                <a:ea typeface="Cambria" panose="02040503050406030204" pitchFamily="18" charset="0"/>
              </a:rPr>
              <a:t>ës së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kufizuara</a:t>
            </a:r>
            <a:r>
              <a:rPr lang="en-US" sz="2400" dirty="0" smtClean="0">
                <a:latin typeface="Cambria" panose="02040503050406030204" pitchFamily="18" charset="0"/>
                <a:ea typeface="Cambria" panose="02040503050406030204" pitchFamily="18" charset="0"/>
              </a:rPr>
              <a:t> , </a:t>
            </a:r>
            <a:r>
              <a:rPr lang="sq-AL" sz="2400" dirty="0" smtClean="0">
                <a:latin typeface="Cambria" panose="02040503050406030204" pitchFamily="18" charset="0"/>
                <a:ea typeface="Cambria" panose="02040503050406030204" pitchFamily="18" charset="0"/>
              </a:rPr>
              <a:t>AK </a:t>
            </a:r>
            <a:r>
              <a:rPr lang="en-US" sz="2400" dirty="0" smtClean="0">
                <a:latin typeface="Cambria" panose="02040503050406030204" pitchFamily="18" charset="0"/>
                <a:ea typeface="Cambria" panose="02040503050406030204" pitchFamily="18" charset="0"/>
              </a:rPr>
              <a:t>u </a:t>
            </a:r>
            <a:r>
              <a:rPr lang="en-US" sz="2400" dirty="0" err="1">
                <a:latin typeface="Cambria" panose="02040503050406030204" pitchFamily="18" charset="0"/>
                <a:ea typeface="Cambria" panose="02040503050406030204" pitchFamily="18" charset="0"/>
              </a:rPr>
              <a:t>jep</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plotësuese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afati</a:t>
            </a:r>
            <a:r>
              <a:rPr lang="en-US" sz="2400" dirty="0">
                <a:latin typeface="Cambria" panose="02040503050406030204" pitchFamily="18" charset="0"/>
                <a:ea typeface="Cambria" panose="02040503050406030204" pitchFamily="18" charset="0"/>
              </a:rPr>
              <a:t> </a:t>
            </a:r>
            <a:r>
              <a:rPr lang="sq-AL" sz="2400" dirty="0" err="1" smtClean="0">
                <a:latin typeface="Cambria" panose="02040503050406030204" pitchFamily="18" charset="0"/>
                <a:ea typeface="Cambria" panose="02040503050406030204" pitchFamily="18" charset="0"/>
              </a:rPr>
              <a:t>per</a:t>
            </a:r>
            <a:r>
              <a:rPr lang="sq-AL" sz="2400" dirty="0" smtClean="0">
                <a:latin typeface="Cambria" panose="02040503050406030204" pitchFamily="18" charset="0"/>
                <a:ea typeface="Cambria" panose="02040503050406030204" pitchFamily="18" charset="0"/>
              </a:rPr>
              <a:t> tenderim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shkurtë</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dhjetë</a:t>
            </a:r>
            <a:r>
              <a:rPr lang="en-US" sz="2400" dirty="0">
                <a:latin typeface="Cambria" panose="02040503050406030204" pitchFamily="18" charset="0"/>
                <a:ea typeface="Cambria" panose="02040503050406030204" pitchFamily="18" charset="0"/>
              </a:rPr>
              <a:t> (10)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caktuar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pranimin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tenderëve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sq-AL" sz="2400" dirty="0" err="1" smtClean="0">
                <a:latin typeface="Cambria" panose="02040503050406030204" pitchFamily="18" charset="0"/>
                <a:ea typeface="Cambria" panose="02040503050406030204" pitchFamily="18" charset="0"/>
              </a:rPr>
              <a:t>eshte</a:t>
            </a:r>
            <a:r>
              <a:rPr lang="sq-AL" sz="2400" dirty="0" smtClean="0">
                <a:latin typeface="Cambria" panose="02040503050406030204" pitchFamily="18" charset="0"/>
                <a:ea typeface="Cambria" panose="02040503050406030204" pitchFamily="18" charset="0"/>
              </a:rPr>
              <a:t> i obliguar ta </a:t>
            </a:r>
            <a:r>
              <a:rPr lang="en-US" sz="2400" dirty="0" err="1" smtClean="0">
                <a:latin typeface="Cambria" panose="02040503050406030204" pitchFamily="18" charset="0"/>
                <a:ea typeface="Cambria" panose="02040503050406030204" pitchFamily="18" charset="0"/>
              </a:rPr>
              <a:t>zgjat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afati</a:t>
            </a:r>
            <a:r>
              <a:rPr lang="sq-AL" sz="2400" dirty="0" smtClean="0">
                <a:latin typeface="Cambria" panose="02040503050406030204" pitchFamily="18" charset="0"/>
                <a:ea typeface="Cambria" panose="02040503050406030204" pitchFamily="18" charset="0"/>
              </a:rPr>
              <a:t>n e tenderimit .</a:t>
            </a:r>
          </a:p>
          <a:p>
            <a:pPr lvl="0"/>
            <a:r>
              <a:rPr lang="en-US" sz="2400" dirty="0" err="1">
                <a:latin typeface="Cambria" panose="02040503050406030204" pitchFamily="18" charset="0"/>
                <a:ea typeface="Cambria" panose="02040503050406030204" pitchFamily="18" charset="0"/>
              </a:rPr>
              <a:t>Gjatë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kufizuara</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njëkohësisht</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dërgoj</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kandidatëve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zgjedhur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ftesën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tenderim</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r>
              <a:rPr lang="en-US" sz="2400" dirty="0">
                <a:latin typeface="Cambria" panose="02040503050406030204" pitchFamily="18" charset="0"/>
                <a:ea typeface="Cambria" panose="02040503050406030204" pitchFamily="18" charset="0"/>
              </a:rPr>
              <a:t>Forma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përmbajtja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secilit</a:t>
            </a:r>
            <a:r>
              <a:rPr lang="en-US" sz="2400" dirty="0">
                <a:latin typeface="Cambria" panose="02040503050406030204" pitchFamily="18" charset="0"/>
                <a:ea typeface="Cambria" panose="02040503050406030204" pitchFamily="18" charset="0"/>
              </a:rPr>
              <a:t> tender, </a:t>
            </a:r>
            <a:r>
              <a:rPr lang="en-US" sz="2400" dirty="0" err="1">
                <a:latin typeface="Cambria" panose="02040503050406030204" pitchFamily="18" charset="0"/>
                <a:ea typeface="Cambria" panose="02040503050406030204" pitchFamily="18" charset="0"/>
              </a:rPr>
              <a:t>dokument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kandidatit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jetë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identike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ato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secilit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kandidat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Asnjë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kandidat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ketë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qasje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çfarëdo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informacioni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sesa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kandidat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Procedura </a:t>
            </a:r>
            <a:r>
              <a:rPr lang="sq-AL" sz="2400" dirty="0">
                <a:latin typeface="Cambria" panose="02040503050406030204" pitchFamily="18" charset="0"/>
                <a:ea typeface="Cambria" panose="02040503050406030204" pitchFamily="18" charset="0"/>
              </a:rPr>
              <a:t>e shqyrtimit përfshin në thelb dy faza, e para është vlerësimi i përgjegjësisë formale të tenderëve dhe pastaj vlerësimi teknik i tenderit si i tillë. </a:t>
            </a:r>
          </a:p>
        </p:txBody>
      </p:sp>
      <p:sp>
        <p:nvSpPr>
          <p:cNvPr id="4" name="Slide Number Placeholder 3"/>
          <p:cNvSpPr>
            <a:spLocks noGrp="1"/>
          </p:cNvSpPr>
          <p:nvPr>
            <p:ph type="sldNum" sz="quarter" idx="12"/>
          </p:nvPr>
        </p:nvSpPr>
        <p:spPr/>
        <p:txBody>
          <a:bodyPr/>
          <a:lstStyle/>
          <a:p>
            <a:fld id="{9C03C522-1143-49B6-AB7C-7C4373FD91C7}" type="slidenum">
              <a:rPr lang="sq-AL" smtClean="0"/>
              <a:t>20</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419788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05393"/>
          </a:xfrm>
        </p:spPr>
        <p:txBody>
          <a:bodyPr>
            <a:noAutofit/>
          </a:bodyPr>
          <a:lstStyle/>
          <a:p>
            <a: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                   </a:t>
            </a:r>
            <a:b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b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                       Faza </a:t>
            </a: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e dytë është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800" b="1" dirty="0">
                <a:solidFill>
                  <a:srgbClr val="002060"/>
                </a:solidFill>
                <a:latin typeface="Cambria" panose="02040503050406030204" pitchFamily="18" charset="0"/>
                <a:ea typeface="Cambria" panose="02040503050406030204" pitchFamily="18" charset="0"/>
              </a:rPr>
              <a:t>Ftesa për tenderim</a:t>
            </a:r>
            <a:r>
              <a:rPr lang="sq-AL" sz="2800" dirty="0">
                <a:solidFill>
                  <a:srgbClr val="002060"/>
                </a:solidFill>
                <a:latin typeface="Cambria" panose="02040503050406030204" pitchFamily="18" charset="0"/>
                <a:ea typeface="Cambria" panose="02040503050406030204" pitchFamily="18" charset="0"/>
              </a:rPr>
              <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715589"/>
            <a:ext cx="12192000" cy="4461374"/>
          </a:xfrm>
        </p:spPr>
        <p:txBody>
          <a:bodyPr>
            <a:normAutofit/>
          </a:bodyPr>
          <a:lstStyle/>
          <a:p>
            <a:r>
              <a:rPr lang="sq-AL" sz="2400" dirty="0">
                <a:latin typeface="Cambria" panose="02040503050406030204" pitchFamily="18" charset="0"/>
                <a:ea typeface="Cambria" panose="02040503050406030204" pitchFamily="18" charset="0"/>
              </a:rPr>
              <a:t>Këto kërkesa formale mund të jenë në lidhje me plotësimin e formularit të tenderit, sigurim i tenderit etj. Një ekzaminim i tillë i përgjegjshmërisë së tenderëve do të kompletohet duke përdorur formën standarde të vlerësimit të aprovuar nga KRPP.</a:t>
            </a:r>
          </a:p>
          <a:p>
            <a:r>
              <a:rPr lang="sq-AL" sz="2400" dirty="0">
                <a:latin typeface="Cambria" panose="02040503050406030204" pitchFamily="18" charset="0"/>
                <a:ea typeface="Cambria" panose="02040503050406030204" pitchFamily="18" charset="0"/>
              </a:rPr>
              <a:t>Autoriteti kontraktues do të vlerësoj që tenderët që kanë përmbushur kërkesat formale respektojnë kushtet teknike me përshkrimin, kërkesat dhe specifikimet e dosjes së tenderit.</a:t>
            </a:r>
          </a:p>
          <a:p>
            <a:r>
              <a:rPr lang="sq-AL" sz="2400" dirty="0">
                <a:latin typeface="Cambria" panose="02040503050406030204" pitchFamily="18" charset="0"/>
                <a:ea typeface="Cambria" panose="02040503050406030204" pitchFamily="18" charset="0"/>
              </a:rPr>
              <a:t>Një tender si rregull i zakonshëm konsiderohet të jetë i përgjegjshëm vetëm nëse është në pajtim me të gjitha specifikimet e dosjes së tenderit. Një vlerësim i tillë i përshtatjes teknike do të kryhet duke përdorur formën standarde të vlerësimit të aprovuar nga KRPP.</a:t>
            </a: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21</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780531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502"/>
            <a:ext cx="12192000" cy="429533"/>
          </a:xfrm>
        </p:spPr>
        <p:txBody>
          <a:bodyPr>
            <a:normAutofit fontScale="90000"/>
          </a:bodyPr>
          <a:lstStyle/>
          <a:p>
            <a:r>
              <a:rPr lang="sq-AL" sz="2800" b="1" dirty="0" smtClean="0">
                <a:solidFill>
                  <a:srgbClr val="0070C0"/>
                </a:solidFill>
                <a:latin typeface="Cambria" panose="02040503050406030204" pitchFamily="18" charset="0"/>
                <a:ea typeface="Cambria" panose="02040503050406030204" pitchFamily="18" charset="0"/>
              </a:rPr>
              <a:t/>
            </a:r>
            <a:br>
              <a:rPr lang="sq-AL" sz="2800" b="1" dirty="0" smtClean="0">
                <a:solidFill>
                  <a:srgbClr val="0070C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Proceduar e ekzaminimit</a:t>
            </a:r>
            <a:r>
              <a:rPr lang="sq-AL" sz="2800" b="1" dirty="0">
                <a:solidFill>
                  <a:srgbClr val="002060"/>
                </a:solidFill>
                <a:latin typeface="Cambria" panose="02040503050406030204" pitchFamily="18" charset="0"/>
                <a:ea typeface="Cambria" panose="02040503050406030204" pitchFamily="18" charset="0"/>
              </a:rPr>
              <a:t>, vlerësimit dhe krahasimit të tenderëve. </a:t>
            </a:r>
            <a:br>
              <a:rPr lang="sq-AL" sz="2800" b="1"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 y="670560"/>
            <a:ext cx="12192000" cy="6187440"/>
          </a:xfrm>
        </p:spPr>
        <p:txBody>
          <a:bodyPr>
            <a:normAutofit/>
          </a:bodyPr>
          <a:lstStyle/>
          <a:p>
            <a:r>
              <a:rPr lang="sq-AL" sz="2000" dirty="0">
                <a:latin typeface="Cambria" panose="02040503050406030204" pitchFamily="18" charset="0"/>
                <a:ea typeface="Cambria" panose="02040503050406030204" pitchFamily="18" charset="0"/>
              </a:rPr>
              <a:t>Procedura përfshin në thelb tri faza, pra së pari një vlerësim të përgjegjshmërisë formale të ofertuesit, pastaj një vlerësim të përshtatshmërisë dhe kualifikimit të </a:t>
            </a:r>
            <a:r>
              <a:rPr lang="sq-AL" sz="2000" dirty="0" err="1">
                <a:latin typeface="Cambria" panose="02040503050406030204" pitchFamily="18" charset="0"/>
                <a:ea typeface="Cambria" panose="02040503050406030204" pitchFamily="18" charset="0"/>
              </a:rPr>
              <a:t>ofertuesve,vlerësimi</a:t>
            </a:r>
            <a:r>
              <a:rPr lang="sq-AL" sz="2000" dirty="0">
                <a:latin typeface="Cambria" panose="02040503050406030204" pitchFamily="18" charset="0"/>
                <a:ea typeface="Cambria" panose="02040503050406030204" pitchFamily="18" charset="0"/>
              </a:rPr>
              <a:t> teknik i tenderit dhe ne fund vlerësimi financiar.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Autoriteti kontraktues do të vlerësojë nëse tenderët që kanë kaluar testet </a:t>
            </a:r>
            <a:r>
              <a:rPr lang="sq-AL" sz="2000" dirty="0" smtClean="0">
                <a:latin typeface="Cambria" panose="02040503050406030204" pitchFamily="18" charset="0"/>
                <a:ea typeface="Cambria" panose="02040503050406030204" pitchFamily="18" charset="0"/>
              </a:rPr>
              <a:t> janë në pajtueshmëri </a:t>
            </a:r>
            <a:r>
              <a:rPr lang="sq-AL" sz="2000" dirty="0">
                <a:latin typeface="Cambria" panose="02040503050406030204" pitchFamily="18" charset="0"/>
                <a:ea typeface="Cambria" panose="02040503050406030204" pitchFamily="18" charset="0"/>
              </a:rPr>
              <a:t>në kushtet teknike, përshkrimin dhe specifikimet e dosjes së tenderit. Një tender, si rregull kryesor, konsiderohet të jetë i përgjegjshëm vetëm në qoftë se është në përputhje me specifikimet teknike të parashtruara ne dosjen e tenderit.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Neni 59.4 i LPP-së gjithashtu lejon autoritetin kontraktues që të pranojë ofertat, në raste të gabimeve ose paqartësive dhe në raste të devijimeve të vogla. Në të dyja rastet është një kusht që aspektet materiale të njoftimit për kontratë / dosjen e tenderit nuk janë prekur.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Megjithatë, edhe devijimet më të vogla në shumicën e rasteve do të konsiderohen materiale, kur ato ndikojnë për shembull në qëllimin bazë ose kapacitetet funksionale të asaj qe kërkohet në bazë të kontratës. Nëse një devijim është material apo edhe çdo devijim tjetër do të varet nga formulimi konkret i dosjes së tenderit</a:t>
            </a:r>
            <a:r>
              <a:rPr lang="sq-AL" sz="2000" dirty="0" smtClean="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Gabimet dhe mangësitë mund të jenë tekstuale ose ato mund të prekin aspekte të tjera të tenderit. Gabimet tekstuale dhe mangësitë duhet të jenë objektivisht shumë të qarta dhe se autoriteti kontraktues të jetë në gjendje të identifikimit të tyre si gabime dhe mangësi! </a:t>
            </a:r>
            <a:endParaRPr lang="sq-AL" sz="2000" dirty="0" smtClean="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22</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76779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53142"/>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Proceduar e ekzaminimit, vlerësimit dhe krahasimit të tenderëve</a:t>
            </a:r>
          </a:p>
        </p:txBody>
      </p:sp>
      <p:sp>
        <p:nvSpPr>
          <p:cNvPr id="3" name="Content Placeholder 2"/>
          <p:cNvSpPr>
            <a:spLocks noGrp="1"/>
          </p:cNvSpPr>
          <p:nvPr>
            <p:ph idx="1"/>
          </p:nvPr>
        </p:nvSpPr>
        <p:spPr>
          <a:xfrm>
            <a:off x="0" y="862148"/>
            <a:ext cx="12192000" cy="5995851"/>
          </a:xfrm>
        </p:spPr>
        <p:txBody>
          <a:bodyPr>
            <a:noAutofit/>
          </a:bodyPr>
          <a:lstStyle/>
          <a:p>
            <a:r>
              <a:rPr lang="sq-AL" sz="2000" dirty="0">
                <a:latin typeface="Cambria" panose="02040503050406030204" pitchFamily="18" charset="0"/>
                <a:ea typeface="Cambria" panose="02040503050406030204" pitchFamily="18" charset="0"/>
              </a:rPr>
              <a:t>Çdo paqartësi apo kundërthënie që nuk mund lehtë të identifikohet si një gabim apo mangësi nuk mund të korrigjohet. Autoriteti kontraktues duhet në raste të tilla të vazhdojë duke kërkuar sqarim në bazë të nenit 59.2 të LPP.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Sipas nenit 59.2 të LPP-së, autoriteti kontraktues mund të kërkojë qartësimin e çfarëdo aspekti të tenderit nga Operatori përkatës ekonomik me shkrim.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Ky dialog mes palëve nuk mund të justifikon në asnjë rrethanë ndonjë ndryshim në tenderin e iniciuar nga ndonjë nga palët,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Sqarime të tilla nuk duhet në asnjë rrethanë të negociohen. Nëse nuk ka përgjigje nga Operatori përkatës ekonomik, autoriteti kontraktues do të refuzojë tenderuesin. Kërkesa e autoriteteve kontraktuese për qartësimin e tenderëve do të bëhet me anë të përdorimit të formularit standard të miratuar nga KRPP-ja B47.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Autoriteti Kontraktues </a:t>
            </a:r>
            <a:r>
              <a:rPr lang="sq-AL" sz="2000" dirty="0">
                <a:latin typeface="Cambria" panose="02040503050406030204" pitchFamily="18" charset="0"/>
                <a:ea typeface="Cambria" panose="02040503050406030204" pitchFamily="18" charset="0"/>
              </a:rPr>
              <a:t>mund të korrigjoj gabimet plotësisht aritmetike në tender, nëse gabimet e tilla zbulohen gjatë ekzaminimit të tenderëve sidoqoftë ky përmirësim nuk mund të jetë më shumë se dy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(2%) i vlerës totale të ofertës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 Njoftimi për tenderuesin përkatës për korrigjim të tillë të një tenderi do të bëhet me anë të përdorimit të formularit standard të aprovuar nga KRPP-ja B49. Megjithatë, në asnjë rast nuk mund korrigjohet çmimi për njësi. </a:t>
            </a: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23</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627412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57645"/>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Proceduar e ekzaminimit, vlerësimit dhe krahasimit të tenderëve</a:t>
            </a:r>
          </a:p>
        </p:txBody>
      </p:sp>
      <p:sp>
        <p:nvSpPr>
          <p:cNvPr id="3" name="Content Placeholder 2"/>
          <p:cNvSpPr>
            <a:spLocks noGrp="1"/>
          </p:cNvSpPr>
          <p:nvPr>
            <p:ph idx="1"/>
          </p:nvPr>
        </p:nvSpPr>
        <p:spPr>
          <a:xfrm>
            <a:off x="0" y="836023"/>
            <a:ext cx="12192000" cy="5340940"/>
          </a:xfrm>
        </p:spPr>
        <p:txBody>
          <a:bodyPr>
            <a:normAutofit/>
          </a:bodyPr>
          <a:lstStyle/>
          <a:p>
            <a:r>
              <a:rPr lang="sq-AL" sz="2400" dirty="0">
                <a:latin typeface="Cambria" panose="02040503050406030204" pitchFamily="18" charset="0"/>
                <a:ea typeface="Cambria" panose="02040503050406030204" pitchFamily="18" charset="0"/>
              </a:rPr>
              <a:t>Në qoftë se në dosjen e tenderit dhe në njoftimin e kontratës, autoriteti kontraktues ka përcaktuar kriteret e dhënies "Tenderi ekonomikisht më i favorshëm", dhënia e tillë do të bëhet </a:t>
            </a:r>
            <a:r>
              <a:rPr lang="sq-AL" sz="2400" dirty="0" smtClean="0">
                <a:latin typeface="Cambria" panose="02040503050406030204" pitchFamily="18" charset="0"/>
                <a:ea typeface="Cambria" panose="02040503050406030204" pitchFamily="18" charset="0"/>
              </a:rPr>
              <a:t>vetëm </a:t>
            </a:r>
            <a:r>
              <a:rPr lang="sq-AL" sz="2400" dirty="0">
                <a:latin typeface="Cambria" panose="02040503050406030204" pitchFamily="18" charset="0"/>
                <a:ea typeface="Cambria" panose="02040503050406030204" pitchFamily="18" charset="0"/>
              </a:rPr>
              <a:t>në bazë të kritereve dhe peshës se kritereve që janë specifikuar në dosjen e tenderit dhe në njoftimin e kontratës</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Këto </a:t>
            </a:r>
            <a:r>
              <a:rPr lang="sq-AL" sz="2400" dirty="0">
                <a:latin typeface="Cambria" panose="02040503050406030204" pitchFamily="18" charset="0"/>
                <a:ea typeface="Cambria" panose="02040503050406030204" pitchFamily="18" charset="0"/>
              </a:rPr>
              <a:t>kritere duhet </a:t>
            </a: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përmbushin kërkesat e mëposhtme: </a:t>
            </a:r>
            <a:endParaRPr lang="sq-AL" sz="2400" dirty="0" smtClean="0">
              <a:latin typeface="Cambria" panose="02040503050406030204" pitchFamily="18" charset="0"/>
              <a:ea typeface="Cambria" panose="02040503050406030204" pitchFamily="18" charset="0"/>
            </a:endParaRPr>
          </a:p>
          <a:p>
            <a:pPr marL="514350" indent="-514350">
              <a:buAutoNum type="arabicPeriod"/>
            </a:pPr>
            <a:r>
              <a:rPr lang="sq-AL" sz="2400" dirty="0" smtClean="0">
                <a:latin typeface="Cambria" panose="02040503050406030204" pitchFamily="18" charset="0"/>
                <a:ea typeface="Cambria" panose="02040503050406030204" pitchFamily="18" charset="0"/>
              </a:rPr>
              <a:t>Kriteret </a:t>
            </a:r>
            <a:r>
              <a:rPr lang="sq-AL" sz="2400" dirty="0">
                <a:latin typeface="Cambria" panose="02040503050406030204" pitchFamily="18" charset="0"/>
                <a:ea typeface="Cambria" panose="02040503050406030204" pitchFamily="18" charset="0"/>
              </a:rPr>
              <a:t>duhet të jenë të matshme, që në esencë do të thotë se ata duhet të jenë mjaft konkrete dhe të qartë për të mundësuar që të vlerësohen tenderët në raport me njëri-tjetrin</a:t>
            </a:r>
            <a:r>
              <a:rPr lang="sq-AL" sz="2400" dirty="0" smtClean="0">
                <a:latin typeface="Cambria" panose="02040503050406030204" pitchFamily="18" charset="0"/>
                <a:ea typeface="Cambria" panose="02040503050406030204" pitchFamily="18" charset="0"/>
              </a:rPr>
              <a:t>.</a:t>
            </a:r>
          </a:p>
          <a:p>
            <a:pPr marL="514350" indent="-514350">
              <a:buAutoNum type="arabicPeriod"/>
            </a:pP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 rastin e shërbimeve të pas shitjes për shembull kriteri mund të jetë një kufi maksimal kohor për ofrimin e shërbimeve të tilla. </a:t>
            </a:r>
          </a:p>
        </p:txBody>
      </p:sp>
      <p:sp>
        <p:nvSpPr>
          <p:cNvPr id="4" name="Slide Number Placeholder 3"/>
          <p:cNvSpPr>
            <a:spLocks noGrp="1"/>
          </p:cNvSpPr>
          <p:nvPr>
            <p:ph type="sldNum" sz="quarter" idx="12"/>
          </p:nvPr>
        </p:nvSpPr>
        <p:spPr/>
        <p:txBody>
          <a:bodyPr/>
          <a:lstStyle/>
          <a:p>
            <a:fld id="{9C03C522-1143-49B6-AB7C-7C4373FD91C7}" type="slidenum">
              <a:rPr lang="sq-AL" smtClean="0"/>
              <a:t>24</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851802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2281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Proceduar e ekzaminimit, vlerësimit dhe krahasimit të tenderëve</a:t>
            </a:r>
          </a:p>
        </p:txBody>
      </p:sp>
      <p:sp>
        <p:nvSpPr>
          <p:cNvPr id="3" name="Content Placeholder 2"/>
          <p:cNvSpPr>
            <a:spLocks noGrp="1"/>
          </p:cNvSpPr>
          <p:nvPr>
            <p:ph idx="1"/>
          </p:nvPr>
        </p:nvSpPr>
        <p:spPr>
          <a:xfrm>
            <a:off x="0" y="1254034"/>
            <a:ext cx="12192000" cy="4922929"/>
          </a:xfrm>
        </p:spPr>
        <p:txBody>
          <a:bodyPr>
            <a:normAutofit/>
          </a:bodyPr>
          <a:lstStyle/>
          <a:p>
            <a:pPr marL="0" indent="0">
              <a:buNone/>
            </a:pPr>
            <a:r>
              <a:rPr lang="sq-AL" sz="2400" dirty="0" smtClean="0">
                <a:latin typeface="Cambria" panose="02040503050406030204" pitchFamily="18" charset="0"/>
                <a:ea typeface="Cambria" panose="02040503050406030204" pitchFamily="18" charset="0"/>
              </a:rPr>
              <a:t>Kriteret </a:t>
            </a:r>
            <a:r>
              <a:rPr lang="sq-AL" sz="2400" dirty="0">
                <a:latin typeface="Cambria" panose="02040503050406030204" pitchFamily="18" charset="0"/>
                <a:ea typeface="Cambria" panose="02040503050406030204" pitchFamily="18" charset="0"/>
              </a:rPr>
              <a:t>duhet të jenë drejtpërdrejt relevante për lëndën e kontratës.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çdo rast, qëllimi i kërkesës së </a:t>
            </a:r>
            <a:r>
              <a:rPr lang="sq-AL" sz="2400" dirty="0" err="1">
                <a:latin typeface="Cambria" panose="02040503050406030204" pitchFamily="18" charset="0"/>
                <a:ea typeface="Cambria" panose="02040503050406030204" pitchFamily="18" charset="0"/>
              </a:rPr>
              <a:t>relevancës</a:t>
            </a:r>
            <a:r>
              <a:rPr lang="sq-AL" sz="2400" dirty="0">
                <a:latin typeface="Cambria" panose="02040503050406030204" pitchFamily="18" charset="0"/>
                <a:ea typeface="Cambria" panose="02040503050406030204" pitchFamily="18" charset="0"/>
              </a:rPr>
              <a:t> është për t'u siguruar se konkurrenca nuk është duke u bërë e kufizuar në mënyrë të panevojshme dhe se çdo rrezik i avantazhit të padrejtë për ofertues të caktuara është minimizuar.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3</a:t>
            </a:r>
            <a:r>
              <a:rPr lang="sq-AL" sz="2400" dirty="0">
                <a:latin typeface="Cambria" panose="02040503050406030204" pitchFamily="18" charset="0"/>
                <a:ea typeface="Cambria" panose="02040503050406030204" pitchFamily="18" charset="0"/>
              </a:rPr>
              <a:t>. Kriteret mund të jenë në lidhje me çështje të tilla si çmim, kostot Operative, / mirëmbajtja / jetëgjatësia, karakteristikat funksionale / teknike / mjedisore / estetike, shërbimet e pas shitjes dhe / ose karakteristikat e cilësisë</a:t>
            </a:r>
            <a:r>
              <a:rPr lang="sq-AL" sz="2400" dirty="0" smtClean="0">
                <a:latin typeface="Cambria" panose="02040503050406030204" pitchFamily="18" charset="0"/>
                <a:ea typeface="Cambria" panose="02040503050406030204" pitchFamily="18" charset="0"/>
              </a:rPr>
              <a:t>.</a:t>
            </a:r>
          </a:p>
          <a:p>
            <a:r>
              <a:rPr lang="sq-AL" sz="2400" dirty="0" err="1" smtClean="0">
                <a:latin typeface="Cambria" panose="02040503050406030204" pitchFamily="18" charset="0"/>
                <a:ea typeface="Cambria" panose="02040503050406030204" pitchFamily="18" charset="0"/>
              </a:rPr>
              <a:t>Elaborimet</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e tilla për kriteret duhet të përfshihen në njoftim të kontratës / dosjen e tenderit në mënyrë që të lejojnë ofertuesit për të marrë ato në konsideratë gjatë përcaktimit të çmimeve dhe kushteve të tjera. </a:t>
            </a:r>
            <a:endParaRPr lang="sq-AL" sz="2400" dirty="0" smtClean="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Në rast se autoriteti kontraktues objektivisht e konsideron një ofertë jo-normalisht të ulët do të vazhdojë sipas procedurës </a:t>
            </a:r>
            <a:r>
              <a:rPr lang="sq-AL" sz="2400" dirty="0" smtClean="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25</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862097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2281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Proceduar e ekzaminimit, vlerësimit dhe krahasimit të tenderëve</a:t>
            </a:r>
          </a:p>
        </p:txBody>
      </p:sp>
      <p:sp>
        <p:nvSpPr>
          <p:cNvPr id="3" name="Content Placeholder 2"/>
          <p:cNvSpPr>
            <a:spLocks noGrp="1"/>
          </p:cNvSpPr>
          <p:nvPr>
            <p:ph idx="1"/>
          </p:nvPr>
        </p:nvSpPr>
        <p:spPr>
          <a:xfrm>
            <a:off x="0" y="957943"/>
            <a:ext cx="11353800" cy="5219020"/>
          </a:xfrm>
        </p:spPr>
        <p:txBody>
          <a:bodyPr>
            <a:normAutofit/>
          </a:bodyPr>
          <a:lstStyle/>
          <a:p>
            <a:r>
              <a:rPr lang="sq-AL" sz="2400" dirty="0">
                <a:latin typeface="Cambria" panose="02040503050406030204" pitchFamily="18" charset="0"/>
                <a:ea typeface="Cambria" panose="02040503050406030204" pitchFamily="18" charset="0"/>
              </a:rPr>
              <a:t>Raporti i vlerësimit përmban diskutimet, vlerësimet e ekzaminimit të tenderëve dhe i njëjti i dorëzohet ZPP për aprovim.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Para </a:t>
            </a:r>
            <a:r>
              <a:rPr lang="sq-AL" sz="2400" dirty="0">
                <a:latin typeface="Cambria" panose="02040503050406030204" pitchFamily="18" charset="0"/>
                <a:ea typeface="Cambria" panose="02040503050406030204" pitchFamily="18" charset="0"/>
              </a:rPr>
              <a:t>se Raporti i vlerësimit të aprovohet, ZPP kërkon nga OE i rekomanduar për dhënie të kontratës dëshmitë për përmbushje të kërkesave të </a:t>
            </a:r>
            <a:r>
              <a:rPr lang="sq-AL" sz="2400" dirty="0" err="1">
                <a:latin typeface="Cambria" panose="02040503050406030204" pitchFamily="18" charset="0"/>
                <a:ea typeface="Cambria" panose="02040503050406030204" pitchFamily="18" charset="0"/>
              </a:rPr>
              <a:t>pranueshmërisë</a:t>
            </a:r>
            <a:r>
              <a:rPr lang="sq-AL" sz="2400" dirty="0">
                <a:latin typeface="Cambria" panose="02040503050406030204" pitchFamily="18" charset="0"/>
                <a:ea typeface="Cambria" panose="02040503050406030204" pitchFamily="18" charset="0"/>
              </a:rPr>
              <a:t> të specifikuara në Dosjen e Tenderit dhe në Njoftimin për Kontratë.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Pas </a:t>
            </a:r>
            <a:r>
              <a:rPr lang="sq-AL" sz="2400" dirty="0">
                <a:latin typeface="Cambria" panose="02040503050406030204" pitchFamily="18" charset="0"/>
                <a:ea typeface="Cambria" panose="02040503050406030204" pitchFamily="18" charset="0"/>
              </a:rPr>
              <a:t>pranimit të dëshmive të </a:t>
            </a:r>
            <a:r>
              <a:rPr lang="sq-AL" sz="2400" dirty="0" err="1">
                <a:latin typeface="Cambria" panose="02040503050406030204" pitchFamily="18" charset="0"/>
                <a:ea typeface="Cambria" panose="02040503050406030204" pitchFamily="18" charset="0"/>
              </a:rPr>
              <a:t>pranueshmërisë</a:t>
            </a:r>
            <a:r>
              <a:rPr lang="sq-AL" sz="2400" dirty="0">
                <a:latin typeface="Cambria" panose="02040503050406030204" pitchFamily="18" charset="0"/>
                <a:ea typeface="Cambria" panose="02040503050406030204" pitchFamily="18" charset="0"/>
              </a:rPr>
              <a:t>, ZPP nënshkruan raportin e Vlerësimit dhe e ngarkon në platformë. </a:t>
            </a:r>
            <a:endParaRPr lang="sq-AL" sz="2400" dirty="0" smtClean="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Pas miratimit të raportit vlerësues nga ZPP, AK do të përgatitë dhe publikoj Formularin B58 Njoftimin mbi vendimin e AK në platformën e prokurimit elektronik.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Shembull  të vlerësimit të kësaj procedure.</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26</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004360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2378"/>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Dhënia dhe nënshkrimi i kontratës</a:t>
            </a:r>
          </a:p>
        </p:txBody>
      </p:sp>
      <p:sp>
        <p:nvSpPr>
          <p:cNvPr id="3" name="Content Placeholder 2"/>
          <p:cNvSpPr>
            <a:spLocks noGrp="1"/>
          </p:cNvSpPr>
          <p:nvPr>
            <p:ph idx="1"/>
          </p:nvPr>
        </p:nvSpPr>
        <p:spPr>
          <a:xfrm>
            <a:off x="0" y="1018902"/>
            <a:ext cx="12192000" cy="5839097"/>
          </a:xfrm>
        </p:spPr>
        <p:txBody>
          <a:bodyPr>
            <a:normAutofit/>
          </a:bodyPr>
          <a:lstStyle/>
          <a:p>
            <a:r>
              <a:rPr lang="sq-AL" sz="2000" dirty="0">
                <a:latin typeface="Cambria" panose="02040503050406030204" pitchFamily="18" charset="0"/>
                <a:ea typeface="Cambria" panose="02040503050406030204" pitchFamily="18" charset="0"/>
              </a:rPr>
              <a:t>Procedura e vlerësimit dhe krahasimit do të rezultojë në renditjen e tenderëve. Tenderuesit që ka ofruar ofertën më të mirë që renditet sipas kritereve për dhënien e kontratës do t'i jepet kontrata</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Njoftimi </a:t>
            </a:r>
            <a:r>
              <a:rPr lang="sq-AL" sz="2000" dirty="0">
                <a:latin typeface="Cambria" panose="02040503050406030204" pitchFamily="18" charset="0"/>
                <a:ea typeface="Cambria" panose="02040503050406030204" pitchFamily="18" charset="0"/>
              </a:rPr>
              <a:t>për dhënie të kontratës në përputhje me nenin 41 të LPP-së do të përgatitet duke përdorur formularin standard B08 që krijohet nga sistemi i prokurimit elektronik.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Dosja e tenderit, duke përfshirë edhe anekset, përcakton të gjitha kushtet materiale të kontratës dhe prandaj nuk ka hapësirë për ndonjë negocimin të kushteve të kontratës para </a:t>
            </a:r>
            <a:r>
              <a:rPr lang="sq-AL" sz="2000" dirty="0" smtClean="0">
                <a:latin typeface="Cambria" panose="02040503050406030204" pitchFamily="18" charset="0"/>
                <a:ea typeface="Cambria" panose="02040503050406030204" pitchFamily="18" charset="0"/>
              </a:rPr>
              <a:t>nënshkrimit. </a:t>
            </a:r>
            <a:r>
              <a:rPr lang="sq-AL" sz="2000" dirty="0">
                <a:latin typeface="Cambria" panose="02040503050406030204" pitchFamily="18" charset="0"/>
                <a:ea typeface="Cambria" panose="02040503050406030204" pitchFamily="18" charset="0"/>
              </a:rPr>
              <a:t>Për më shumë, negociata të tilla do të krijojnë një shkelje të parimit të trajtimit të barabartë.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Zyrtari i Prokurimit do të përgatit një dokument </a:t>
            </a:r>
            <a:r>
              <a:rPr lang="sq-AL" sz="2000" dirty="0" err="1">
                <a:latin typeface="Cambria" panose="02040503050406030204" pitchFamily="18" charset="0"/>
                <a:ea typeface="Cambria" panose="02040503050406030204" pitchFamily="18" charset="0"/>
              </a:rPr>
              <a:t>kontraktual</a:t>
            </a:r>
            <a:r>
              <a:rPr lang="sq-AL" sz="2000" dirty="0">
                <a:latin typeface="Cambria" panose="02040503050406030204" pitchFamily="18" charset="0"/>
                <a:ea typeface="Cambria" panose="02040503050406030204" pitchFamily="18" charset="0"/>
              </a:rPr>
              <a:t> ( draft kontrate) të gatshëm për nënshkrim në bazë të dosjes së tenderit dhe tenderit fitues</a:t>
            </a:r>
            <a:r>
              <a:rPr lang="sq-AL" sz="2000" dirty="0" smtClean="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ZPP duhet të </a:t>
            </a:r>
            <a:r>
              <a:rPr lang="sq-AL" sz="2000" dirty="0" err="1">
                <a:latin typeface="Cambria" panose="02040503050406030204" pitchFamily="18" charset="0"/>
                <a:ea typeface="Cambria" panose="02040503050406030204" pitchFamily="18" charset="0"/>
              </a:rPr>
              <a:t>përgadis</a:t>
            </a:r>
            <a:r>
              <a:rPr lang="sq-AL" sz="2000" dirty="0">
                <a:latin typeface="Cambria" panose="02040503050406030204" pitchFamily="18" charset="0"/>
                <a:ea typeface="Cambria" panose="02040503050406030204" pitchFamily="18" charset="0"/>
              </a:rPr>
              <a:t> dhe krijoj draft </a:t>
            </a:r>
            <a:r>
              <a:rPr lang="sq-AL" sz="2000" dirty="0" err="1">
                <a:latin typeface="Cambria" panose="02040503050406030204" pitchFamily="18" charset="0"/>
                <a:ea typeface="Cambria" panose="02040503050406030204" pitchFamily="18" charset="0"/>
              </a:rPr>
              <a:t>kontraten</a:t>
            </a:r>
            <a:r>
              <a:rPr lang="sq-AL" sz="2000" dirty="0">
                <a:latin typeface="Cambria" panose="02040503050406030204" pitchFamily="18" charset="0"/>
                <a:ea typeface="Cambria" panose="02040503050406030204" pitchFamily="18" charset="0"/>
              </a:rPr>
              <a:t> nëpërmjet funksionit “Draft Kontrata” ne sistem të prokurimit elektronik dhe të </a:t>
            </a:r>
            <a:r>
              <a:rPr lang="sq-AL" sz="2000" dirty="0" err="1">
                <a:latin typeface="Cambria" panose="02040503050406030204" pitchFamily="18" charset="0"/>
                <a:ea typeface="Cambria" panose="02040503050406030204" pitchFamily="18" charset="0"/>
              </a:rPr>
              <a:t>njejten</a:t>
            </a:r>
            <a:r>
              <a:rPr lang="sq-AL" sz="2000" dirty="0">
                <a:latin typeface="Cambria" panose="02040503050406030204" pitchFamily="18" charset="0"/>
                <a:ea typeface="Cambria" panose="02040503050406030204" pitchFamily="18" charset="0"/>
              </a:rPr>
              <a:t> duhet </a:t>
            </a:r>
            <a:r>
              <a:rPr lang="sq-AL" sz="2000" dirty="0" err="1">
                <a:latin typeface="Cambria" panose="02040503050406030204" pitchFamily="18" charset="0"/>
                <a:ea typeface="Cambria" panose="02040503050406030204" pitchFamily="18" charset="0"/>
              </a:rPr>
              <a:t>t’a</a:t>
            </a:r>
            <a:r>
              <a:rPr lang="sq-AL" sz="2000" dirty="0">
                <a:latin typeface="Cambria" panose="02040503050406030204" pitchFamily="18" charset="0"/>
                <a:ea typeface="Cambria" panose="02040503050406030204" pitchFamily="18" charset="0"/>
              </a:rPr>
              <a:t> ndaje me OE fitues për ri-shikim dhe aprovim. Draft kontrata e krijuar nga sistemi i prokurimit elektronik DUHET të përmbaje numrin e kontratës, </a:t>
            </a:r>
            <a:r>
              <a:rPr lang="sq-AL" sz="2000" dirty="0" err="1">
                <a:latin typeface="Cambria" panose="02040503050406030204" pitchFamily="18" charset="0"/>
                <a:ea typeface="Cambria" panose="02040503050406030204" pitchFamily="18" charset="0"/>
              </a:rPr>
              <a:t>emertimin</a:t>
            </a:r>
            <a:r>
              <a:rPr lang="sq-AL" sz="2000" dirty="0">
                <a:latin typeface="Cambria" panose="02040503050406030204" pitchFamily="18" charset="0"/>
                <a:ea typeface="Cambria" panose="02040503050406030204" pitchFamily="18" charset="0"/>
              </a:rPr>
              <a:t> e kontratës, </a:t>
            </a:r>
            <a:r>
              <a:rPr lang="sq-AL" sz="2000" dirty="0" err="1">
                <a:latin typeface="Cambria" panose="02040503050406030204" pitchFamily="18" charset="0"/>
                <a:ea typeface="Cambria" panose="02040503050406030204" pitchFamily="18" charset="0"/>
              </a:rPr>
              <a:t>palet</a:t>
            </a:r>
            <a:r>
              <a:rPr lang="sq-AL" sz="2000" dirty="0">
                <a:latin typeface="Cambria" panose="02040503050406030204" pitchFamily="18" charset="0"/>
                <a:ea typeface="Cambria" panose="02040503050406030204" pitchFamily="18" charset="0"/>
              </a:rPr>
              <a:t> kontraktuese dhe çmimin e kontratës</a:t>
            </a:r>
            <a:r>
              <a:rPr lang="sq-AL" sz="2000" dirty="0" smtClean="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Kur para-kushtet për nënshkrimin të janë plotësuar, për shembull dorëzimi i sigurisë së ekzekutimit, dhe kontrata përfundimtare është nënshkruar nga të dyja palët, ajo hyn në fuqi.</a:t>
            </a:r>
          </a:p>
          <a:p>
            <a:endParaRPr lang="sq-AL" sz="2400" dirty="0" smtClean="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27</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496659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4102"/>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Dhënia dhe nënshkrimi i kontratës</a:t>
            </a:r>
          </a:p>
        </p:txBody>
      </p:sp>
      <p:sp>
        <p:nvSpPr>
          <p:cNvPr id="3" name="Content Placeholder 2"/>
          <p:cNvSpPr>
            <a:spLocks noGrp="1"/>
          </p:cNvSpPr>
          <p:nvPr>
            <p:ph idx="1"/>
          </p:nvPr>
        </p:nvSpPr>
        <p:spPr>
          <a:xfrm>
            <a:off x="0" y="818607"/>
            <a:ext cx="12192000" cy="6039394"/>
          </a:xfrm>
        </p:spPr>
        <p:txBody>
          <a:bodyPr>
            <a:noAutofit/>
          </a:bodyPr>
          <a:lstStyle/>
          <a:p>
            <a:r>
              <a:rPr lang="sq-AL" sz="2000" dirty="0" smtClean="0">
                <a:latin typeface="Cambria" panose="02040503050406030204" pitchFamily="18" charset="0"/>
                <a:ea typeface="Cambria" panose="02040503050406030204" pitchFamily="18" charset="0"/>
              </a:rPr>
              <a:t>Kur </a:t>
            </a:r>
            <a:r>
              <a:rPr lang="sq-AL" sz="2000" dirty="0">
                <a:latin typeface="Cambria" panose="02040503050406030204" pitchFamily="18" charset="0"/>
                <a:ea typeface="Cambria" panose="02040503050406030204" pitchFamily="18" charset="0"/>
              </a:rPr>
              <a:t>një kontratë publike ka hyrë në fuqi, zyrtari i prokurimit brenda dy (2) ditëve pas nënshkrimit të kontratës së tillë, do të përgatisë njoftimin për nënshkrimin e kontratës duke përdorur formularin B52 </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Kontrata </a:t>
            </a:r>
            <a:r>
              <a:rPr lang="sq-AL" sz="2000" dirty="0">
                <a:latin typeface="Cambria" panose="02040503050406030204" pitchFamily="18" charset="0"/>
                <a:ea typeface="Cambria" panose="02040503050406030204" pitchFamily="18" charset="0"/>
              </a:rPr>
              <a:t>do të ekzekutohet në përputhje me termat dhe kushtet e kontratës dhe planin e menaxhimit të </a:t>
            </a:r>
            <a:r>
              <a:rPr lang="sq-AL" sz="2000" dirty="0" smtClean="0">
                <a:latin typeface="Cambria" panose="02040503050406030204" pitchFamily="18" charset="0"/>
                <a:ea typeface="Cambria" panose="02040503050406030204" pitchFamily="18" charset="0"/>
              </a:rPr>
              <a:t>kontratës. </a:t>
            </a:r>
          </a:p>
          <a:p>
            <a:r>
              <a:rPr lang="sq-AL" sz="2000" dirty="0" smtClean="0">
                <a:latin typeface="Cambria" panose="02040503050406030204" pitchFamily="18" charset="0"/>
                <a:ea typeface="Cambria" panose="02040503050406030204" pitchFamily="18" charset="0"/>
              </a:rPr>
              <a:t>sipas </a:t>
            </a:r>
            <a:r>
              <a:rPr lang="sq-AL" sz="2000" dirty="0">
                <a:latin typeface="Cambria" panose="02040503050406030204" pitchFamily="18" charset="0"/>
                <a:ea typeface="Cambria" panose="02040503050406030204" pitchFamily="18" charset="0"/>
              </a:rPr>
              <a:t>nenit 81 të LPP. Ky plan zhvillohet si pjesë e përgatitjes së aktivitetit të prokurimit dhe duhet rënë dakord dhe nënshkruar midis palëve si një kusht për zbatimin e kontratës.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Shpërndarja </a:t>
            </a:r>
            <a:r>
              <a:rPr lang="sq-AL" sz="2000" dirty="0">
                <a:latin typeface="Cambria" panose="02040503050406030204" pitchFamily="18" charset="0"/>
                <a:ea typeface="Cambria" panose="02040503050406030204" pitchFamily="18" charset="0"/>
              </a:rPr>
              <a:t>e kontratës së nënshkruar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Dokumentet </a:t>
            </a:r>
            <a:r>
              <a:rPr lang="sq-AL" sz="2000" dirty="0">
                <a:latin typeface="Cambria" panose="02040503050406030204" pitchFamily="18" charset="0"/>
                <a:ea typeface="Cambria" panose="02040503050406030204" pitchFamily="18" charset="0"/>
              </a:rPr>
              <a:t>e tenderit do të tregojnë numrin e kopjeve të kontratave për tu nënshkruar</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Pas </a:t>
            </a:r>
            <a:r>
              <a:rPr lang="sq-AL" sz="2000" dirty="0">
                <a:latin typeface="Cambria" panose="02040503050406030204" pitchFamily="18" charset="0"/>
                <a:ea typeface="Cambria" panose="02040503050406030204" pitchFamily="18" charset="0"/>
              </a:rPr>
              <a:t>nënshkrimit të kontratës, nga të dy palët, përveç publikimit të kontratës ne sistem të prokurimit elektronik kopje të lexueshme të kontratave të nënshkruara do të shpërndahen brenda organizatës, si në vijim</a:t>
            </a:r>
            <a:r>
              <a:rPr lang="sq-AL" sz="2000" dirty="0" smtClean="0">
                <a:latin typeface="Cambria" panose="02040503050406030204" pitchFamily="18" charset="0"/>
                <a:ea typeface="Cambria" panose="02040503050406030204" pitchFamily="18" charset="0"/>
              </a:rPr>
              <a:t>:</a:t>
            </a:r>
          </a:p>
          <a:p>
            <a:pPr marL="514350" indent="-514350">
              <a:buFont typeface="+mj-lt"/>
              <a:buAutoNum type="arabicPeriod"/>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Departamentit për Financa; </a:t>
            </a:r>
            <a:endParaRPr lang="sq-AL" sz="2000" dirty="0" smtClean="0">
              <a:latin typeface="Cambria" panose="02040503050406030204" pitchFamily="18" charset="0"/>
              <a:ea typeface="Cambria" panose="02040503050406030204" pitchFamily="18" charset="0"/>
            </a:endParaRPr>
          </a:p>
          <a:p>
            <a:pPr marL="514350" indent="-514350">
              <a:buFont typeface="+mj-lt"/>
              <a:buAutoNum type="arabicPeriod"/>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Njësisë se origjinës së kërkesës (Departamenti përdorues</a:t>
            </a:r>
            <a:r>
              <a:rPr lang="sq-AL" sz="2000" dirty="0" smtClean="0">
                <a:latin typeface="Cambria" panose="02040503050406030204" pitchFamily="18" charset="0"/>
                <a:ea typeface="Cambria" panose="02040503050406030204" pitchFamily="18" charset="0"/>
              </a:rPr>
              <a:t>);</a:t>
            </a:r>
          </a:p>
          <a:p>
            <a:pPr marL="514350" indent="-514350">
              <a:buFont typeface="+mj-lt"/>
              <a:buAutoNum type="arabicPeriod"/>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Menaxherit të Projektit përgjegjës për menaxhimin e kontratës i cili gjithashtu do e kete </a:t>
            </a:r>
            <a:r>
              <a:rPr lang="sq-AL" sz="2000" dirty="0" err="1">
                <a:latin typeface="Cambria" panose="02040503050406030204" pitchFamily="18" charset="0"/>
                <a:ea typeface="Cambria" panose="02040503050406030204" pitchFamily="18" charset="0"/>
              </a:rPr>
              <a:t>mundesine</a:t>
            </a:r>
            <a:r>
              <a:rPr lang="sq-AL" sz="2000" dirty="0">
                <a:latin typeface="Cambria" panose="02040503050406030204" pitchFamily="18" charset="0"/>
                <a:ea typeface="Cambria" panose="02040503050406030204" pitchFamily="18" charset="0"/>
              </a:rPr>
              <a:t> e shkarkimit të kontratës se nënshkruar nga sistemi i prokurimit </a:t>
            </a:r>
            <a:r>
              <a:rPr lang="sq-AL" sz="2000" dirty="0" smtClean="0">
                <a:latin typeface="Cambria" panose="02040503050406030204" pitchFamily="18" charset="0"/>
                <a:ea typeface="Cambria" panose="02040503050406030204" pitchFamily="18" charset="0"/>
              </a:rPr>
              <a:t>elektronik.</a:t>
            </a:r>
          </a:p>
          <a:p>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Kopja origjinale e kontratës mbahet brenda Departamentit/Njësisë së Prokurimit</a:t>
            </a:r>
            <a:r>
              <a:rPr lang="sq-AL" sz="2400" dirty="0">
                <a:latin typeface="Cambria" panose="02040503050406030204" pitchFamily="18" charset="0"/>
                <a:ea typeface="Cambria" panose="02040503050406030204" pitchFamily="18" charset="0"/>
              </a:rPr>
              <a:t>. </a:t>
            </a:r>
          </a:p>
        </p:txBody>
      </p:sp>
      <p:sp>
        <p:nvSpPr>
          <p:cNvPr id="4" name="Slide Number Placeholder 3"/>
          <p:cNvSpPr>
            <a:spLocks noGrp="1"/>
          </p:cNvSpPr>
          <p:nvPr>
            <p:ph type="sldNum" sz="quarter" idx="12"/>
          </p:nvPr>
        </p:nvSpPr>
        <p:spPr/>
        <p:txBody>
          <a:bodyPr/>
          <a:lstStyle/>
          <a:p>
            <a:fld id="{9C03C522-1143-49B6-AB7C-7C4373FD91C7}" type="slidenum">
              <a:rPr lang="sq-AL" smtClean="0"/>
              <a:t>28</a:t>
            </a:fld>
            <a:endParaRPr lang="sq-AL" dirty="0"/>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513033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rmAutofit/>
          </a:bodyPr>
          <a:lstStyle/>
          <a:p>
            <a:pPr lvl="0" algn="ct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Afatet</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Kohore</a:t>
            </a:r>
            <a:endParaRPr lang="en-US" sz="28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29</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cs typeface="Arial" panose="020B0604020202020204" pitchFamily="34"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cs typeface="Arial" panose="020B0604020202020204" pitchFamily="34" charset="0"/>
            </a:endParaRPr>
          </a:p>
          <a:p>
            <a:pPr algn="ctr"/>
            <a:r>
              <a:rPr lang="sq-AL" sz="2400" b="1" i="1" dirty="0">
                <a:latin typeface="Cambria" panose="02040503050406030204" pitchFamily="18" charset="0"/>
                <a:ea typeface="Cambria" panose="02040503050406030204" pitchFamily="18" charset="0"/>
                <a:cs typeface="Arial" panose="020B0604020202020204" pitchFamily="34" charset="0"/>
              </a:rPr>
              <a:t>Afatet kohore do të kalkulohen në datën e publikimit të njoftimit për kontratë ose në datën kur të gjitha ftesat për dorëzim të tenderit</a:t>
            </a:r>
            <a:r>
              <a:rPr lang="en-US" sz="2400" b="1" i="1" dirty="0">
                <a:latin typeface="Cambria" panose="02040503050406030204" pitchFamily="18" charset="0"/>
                <a:ea typeface="Cambria" panose="02040503050406030204" pitchFamily="18" charset="0"/>
                <a:cs typeface="Arial" panose="020B0604020202020204" pitchFamily="34" charset="0"/>
              </a:rPr>
              <a:t> </a:t>
            </a:r>
            <a:r>
              <a:rPr lang="sq-AL" sz="2400" b="1" i="1" dirty="0">
                <a:latin typeface="Cambria" panose="02040503050406030204" pitchFamily="18" charset="0"/>
                <a:ea typeface="Cambria" panose="02040503050406030204" pitchFamily="18" charset="0"/>
                <a:cs typeface="Arial" panose="020B0604020202020204" pitchFamily="34" charset="0"/>
              </a:rPr>
              <a:t>dërgohen</a:t>
            </a:r>
            <a:endParaRPr lang="en-US" sz="2400" b="1" i="1" dirty="0">
              <a:latin typeface="Cambria" panose="02040503050406030204" pitchFamily="18" charset="0"/>
              <a:ea typeface="Cambria" panose="02040503050406030204" pitchFamily="18" charset="0"/>
              <a:cs typeface="Arial" panose="020B0604020202020204" pitchFamily="34" charset="0"/>
            </a:endParaRPr>
          </a:p>
          <a:p>
            <a:pPr algn="ctr"/>
            <a:endParaRPr lang="en-US" sz="2400" b="1"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 xmlns:a16="http://schemas.microsoft.com/office/drawing/2014/main" id="{F31C4FD7-D3B9-4DA0-AD84-EFAB96C4093A}"/>
              </a:ext>
            </a:extLst>
          </p:cNvPr>
          <p:cNvPicPr>
            <a:picLocks noChangeAspect="1"/>
          </p:cNvPicPr>
          <p:nvPr/>
        </p:nvPicPr>
        <p:blipFill>
          <a:blip r:embed="rId2"/>
          <a:stretch>
            <a:fillRect/>
          </a:stretch>
        </p:blipFill>
        <p:spPr>
          <a:xfrm>
            <a:off x="2070292" y="3095652"/>
            <a:ext cx="7279255" cy="2292295"/>
          </a:xfrm>
          <a:prstGeom prst="rect">
            <a:avLst/>
          </a:prstGeom>
        </p:spPr>
      </p:pic>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425865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a:spLocks noGrp="1" noChangeArrowheads="1"/>
          </p:cNvSpPr>
          <p:nvPr>
            <p:ph idx="1"/>
          </p:nvPr>
        </p:nvSpPr>
        <p:spPr>
          <a:xfrm>
            <a:off x="0" y="0"/>
            <a:ext cx="12192000" cy="6858000"/>
          </a:xfrm>
        </p:spPr>
        <p:txBody>
          <a:bodyPr rtlCol="0">
            <a:normAutofit/>
          </a:bodyPr>
          <a:lstStyle/>
          <a:p>
            <a:pPr marL="0" indent="0" algn="ctr">
              <a:buNone/>
            </a:pPr>
            <a:r>
              <a:rPr lang="sq-AL" sz="24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Qëllimi</a:t>
            </a:r>
          </a:p>
          <a:p>
            <a:pPr marL="0" indent="0" algn="ctr">
              <a:buNone/>
            </a:pPr>
            <a:endPar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një </a:t>
            </a:r>
            <a:r>
              <a:rPr lang="sq-AL" sz="2400" dirty="0">
                <a:latin typeface="Cambria" panose="02040503050406030204" pitchFamily="18" charset="0"/>
                <a:ea typeface="Cambria" panose="02040503050406030204" pitchFamily="18" charset="0"/>
                <a:cs typeface="Arial" panose="020B0604020202020204" pitchFamily="34" charset="0"/>
              </a:rPr>
              <a:t>kuptim të plotë dhe global </a:t>
            </a:r>
            <a:r>
              <a:rPr lang="sq-AL" sz="2400" b="1" dirty="0">
                <a:latin typeface="Cambria" panose="02040503050406030204" pitchFamily="18" charset="0"/>
                <a:ea typeface="Cambria" panose="02040503050406030204" pitchFamily="18" charset="0"/>
                <a:cs typeface="Arial" panose="020B0604020202020204" pitchFamily="34" charset="0"/>
              </a:rPr>
              <a:t>te procedurës së kufizuar të prokurimit</a:t>
            </a:r>
            <a:r>
              <a:rPr lang="sq-AL" sz="2400" dirty="0">
                <a:latin typeface="Cambria" panose="02040503050406030204" pitchFamily="18" charset="0"/>
                <a:ea typeface="Cambria" panose="02040503050406030204" pitchFamily="18" charset="0"/>
                <a:cs typeface="Arial" panose="020B0604020202020204" pitchFamily="34" charset="0"/>
              </a:rPr>
              <a:t>, duke përfshirë: </a:t>
            </a:r>
            <a:endParaRPr lang="en-US" sz="2400" dirty="0">
              <a:latin typeface="Cambria" panose="02040503050406030204" pitchFamily="18" charset="0"/>
              <a:ea typeface="Cambria" panose="02040503050406030204" pitchFamily="18" charset="0"/>
              <a:cs typeface="Arial"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Kur mund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përdorim procedurën e kufizuar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Si funksionon kjo në praktikë</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Rëndësia e përzgjedhjes (kualifikimit)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en-US" sz="2400" dirty="0">
                <a:latin typeface="Cambria" panose="02040503050406030204" pitchFamily="18" charset="0"/>
                <a:ea typeface="Cambria" panose="02040503050406030204" pitchFamily="18" charset="0"/>
                <a:cs typeface="Arial" panose="020B0604020202020204" pitchFamily="34" charset="0"/>
              </a:rPr>
              <a:t>OE</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Dallimi në mes të kritereve të përzgjedhjes dhe të dhënies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Cilat kritere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përzgjedhjes  mund të aplikohen </a:t>
            </a:r>
            <a:r>
              <a:rPr lang="sq-AL" sz="2400" dirty="0" smtClean="0">
                <a:latin typeface="Cambria" panose="02040503050406030204" pitchFamily="18" charset="0"/>
                <a:ea typeface="Cambria" panose="02040503050406030204" pitchFamily="18" charset="0"/>
                <a:cs typeface="Arial" panose="020B0604020202020204" pitchFamily="34" charset="0"/>
              </a:rPr>
              <a:t>në këtë </a:t>
            </a:r>
            <a:r>
              <a:rPr lang="sq-AL" sz="2400" dirty="0" err="1" smtClean="0">
                <a:latin typeface="Cambria" panose="02040503050406030204" pitchFamily="18" charset="0"/>
                <a:ea typeface="Cambria" panose="02040503050406030204" pitchFamily="18" charset="0"/>
                <a:cs typeface="Arial" panose="020B0604020202020204" pitchFamily="34" charset="0"/>
              </a:rPr>
              <a:t>procedur</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Cilat dëshmi mund ti kërkoni </a:t>
            </a:r>
            <a:r>
              <a:rPr lang="en-US" sz="2400" dirty="0">
                <a:latin typeface="Cambria" panose="02040503050406030204" pitchFamily="18" charset="0"/>
                <a:ea typeface="Cambria" panose="02040503050406030204" pitchFamily="18" charset="0"/>
                <a:cs typeface="Arial" panose="020B0604020202020204" pitchFamily="34" charset="0"/>
              </a:rPr>
              <a:t>OE</a:t>
            </a:r>
            <a:r>
              <a:rPr lang="sq-AL" sz="2400" dirty="0">
                <a:latin typeface="Cambria" panose="02040503050406030204" pitchFamily="18" charset="0"/>
                <a:ea typeface="Cambria" panose="02040503050406030204" pitchFamily="18" charset="0"/>
                <a:cs typeface="Arial" panose="020B0604020202020204" pitchFamily="34" charset="0"/>
              </a:rPr>
              <a:t> për të dëshmuar se janë përmbushur kriteret e përzgjedhjes.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Kur dhe ku duhet të përcaktohen  kriteret e përzgjedhjes dhe dëshmitë e kërkuara.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Hapat kryesor që ju duhet të ndiqni dhe parimet kryesore që ju duhet të respektoni në procesin e përzgjedhjes së operatorëve ekonomikë.</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sq-AL" sz="2400" b="1" dirty="0">
              <a:solidFill>
                <a:srgbClr val="FF0000"/>
              </a:solidFill>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 xmlns:a16="http://schemas.microsoft.com/office/drawing/2014/main" id="{7B78A24C-389C-420C-8176-30D4795A902A}"/>
              </a:ext>
            </a:extLst>
          </p:cNvPr>
          <p:cNvSpPr>
            <a:spLocks noGrp="1"/>
          </p:cNvSpPr>
          <p:nvPr>
            <p:ph type="sldNum" sz="quarter" idx="12"/>
          </p:nvPr>
        </p:nvSpPr>
        <p:spPr/>
        <p:txBody>
          <a:bodyPr/>
          <a:lstStyle/>
          <a:p>
            <a:fld id="{9C03C522-1143-49B6-AB7C-7C4373FD91C7}" type="slidenum">
              <a:rPr lang="sq-AL" smtClean="0"/>
              <a:t>3</a:t>
            </a:fld>
            <a:endParaRPr lang="sq-AL" dirty="0"/>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670142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rmAutofit/>
          </a:bodyPr>
          <a:lstStyle/>
          <a:p>
            <a:pPr lvl="0" algn="ct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Afatet</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Kohore</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(2)</a:t>
            </a:r>
            <a:endParaRPr lang="en-US" sz="28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30</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933440"/>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i="1" u="sng" dirty="0">
                <a:latin typeface="Cambria" panose="02040503050406030204" pitchFamily="18" charset="0"/>
                <a:ea typeface="Cambria" panose="02040503050406030204" pitchFamily="18" charset="0"/>
                <a:cs typeface="Arial" panose="020B0604020202020204" pitchFamily="34" charset="0"/>
              </a:rPr>
              <a:t>Nëse</a:t>
            </a:r>
            <a:r>
              <a:rPr lang="sq-AL" sz="2400" b="1" i="1" u="sng" dirty="0">
                <a:latin typeface="Cambria" panose="02040503050406030204" pitchFamily="18" charset="0"/>
                <a:ea typeface="Cambria" panose="02040503050406030204" pitchFamily="18" charset="0"/>
                <a:cs typeface="Arial" panose="020B0604020202020204" pitchFamily="34" charset="0"/>
              </a:rPr>
              <a:t> Njoftim Paraprak</a:t>
            </a:r>
            <a:r>
              <a:rPr lang="sq-AL" sz="2400" b="1" i="1" dirty="0">
                <a:latin typeface="Cambria" panose="02040503050406030204" pitchFamily="18" charset="0"/>
                <a:ea typeface="Cambria" panose="02040503050406030204" pitchFamily="18" charset="0"/>
                <a:cs typeface="Arial" panose="020B0604020202020204" pitchFamily="34" charset="0"/>
              </a:rPr>
              <a:t>* -  qe ka për qellim një kontrate me vlere te madhe e cila ka qene lende e këtij njoftimi</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a:latin typeface="Cambria" panose="02040503050406030204" pitchFamily="18" charset="0"/>
                <a:ea typeface="Cambria" panose="02040503050406030204" pitchFamily="18" charset="0"/>
                <a:cs typeface="Arial" panose="020B0604020202020204" pitchFamily="34" charset="0"/>
              </a:rPr>
              <a:t>vetëm nëse data e publikimit të njoftimit indikativ ka ndodhur jo më pak se </a:t>
            </a:r>
            <a:r>
              <a:rPr lang="sq-AL" sz="2400" b="1" i="1" dirty="0">
                <a:latin typeface="Cambria" panose="02040503050406030204" pitchFamily="18" charset="0"/>
                <a:ea typeface="Cambria" panose="02040503050406030204" pitchFamily="18" charset="0"/>
                <a:cs typeface="Arial" panose="020B0604020202020204" pitchFamily="34" charset="0"/>
              </a:rPr>
              <a:t>40 ditë</a:t>
            </a:r>
            <a:r>
              <a:rPr lang="sq-AL" sz="2400" i="1" dirty="0">
                <a:latin typeface="Cambria" panose="02040503050406030204" pitchFamily="18" charset="0"/>
                <a:ea typeface="Cambria" panose="02040503050406030204" pitchFamily="18" charset="0"/>
                <a:cs typeface="Arial" panose="020B0604020202020204" pitchFamily="34" charset="0"/>
              </a:rPr>
              <a:t> dhe jo më shumë se </a:t>
            </a:r>
            <a:r>
              <a:rPr lang="sq-AL" sz="2400" b="1" i="1" dirty="0">
                <a:latin typeface="Cambria" panose="02040503050406030204" pitchFamily="18" charset="0"/>
                <a:ea typeface="Cambria" panose="02040503050406030204" pitchFamily="18" charset="0"/>
                <a:cs typeface="Arial" panose="020B0604020202020204" pitchFamily="34" charset="0"/>
              </a:rPr>
              <a:t>12 muaj</a:t>
            </a:r>
            <a:r>
              <a:rPr lang="sq-AL" sz="2400" i="1" dirty="0">
                <a:latin typeface="Cambria" panose="02040503050406030204" pitchFamily="18" charset="0"/>
                <a:ea typeface="Cambria" panose="02040503050406030204" pitchFamily="18" charset="0"/>
                <a:cs typeface="Arial" panose="020B0604020202020204" pitchFamily="34" charset="0"/>
              </a:rPr>
              <a:t> paraprakisht datës së publikimi</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lgn="ctr"/>
            <a:endParaRPr lang="en-US" sz="2400" b="1" dirty="0">
              <a:latin typeface="Cambria" panose="02040503050406030204" pitchFamily="18" charset="0"/>
              <a:ea typeface="Cambria" panose="02040503050406030204" pitchFamily="18" charset="0"/>
            </a:endParaRPr>
          </a:p>
        </p:txBody>
      </p:sp>
      <p:pic>
        <p:nvPicPr>
          <p:cNvPr id="5" name="Picture 4">
            <a:extLst>
              <a:ext uri="{FF2B5EF4-FFF2-40B4-BE49-F238E27FC236}">
                <a16:creationId xmlns="" xmlns:a16="http://schemas.microsoft.com/office/drawing/2014/main" id="{AB265CE6-7FE0-4E9D-BC5A-31ABC4CB1EEB}"/>
              </a:ext>
            </a:extLst>
          </p:cNvPr>
          <p:cNvPicPr>
            <a:picLocks noChangeAspect="1"/>
          </p:cNvPicPr>
          <p:nvPr/>
        </p:nvPicPr>
        <p:blipFill>
          <a:blip r:embed="rId2"/>
          <a:stretch>
            <a:fillRect/>
          </a:stretch>
        </p:blipFill>
        <p:spPr>
          <a:xfrm>
            <a:off x="2145766" y="4125965"/>
            <a:ext cx="7279255" cy="1865538"/>
          </a:xfrm>
          <a:prstGeom prst="rect">
            <a:avLst/>
          </a:prstGeom>
        </p:spPr>
      </p:pic>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260075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rmAutofit/>
          </a:bodyPr>
          <a:lstStyle/>
          <a:p>
            <a:pPr lvl="0" algn="ct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Afatet</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Kohore</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(3)</a:t>
            </a:r>
            <a:endParaRPr lang="en-US" sz="28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31</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796915"/>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algn="ctr"/>
            <a:r>
              <a:rPr lang="sq-AL" sz="2400" b="1" dirty="0">
                <a:latin typeface="Cambria" panose="02040503050406030204" pitchFamily="18" charset="0"/>
                <a:ea typeface="Cambria" panose="02040503050406030204" pitchFamily="18" charset="0"/>
                <a:cs typeface="Arial" panose="020B0604020202020204" pitchFamily="34" charset="0"/>
              </a:rPr>
              <a:t>Afate kohore të përshpejtuara</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en-US" sz="2400" b="1"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 xmlns:a16="http://schemas.microsoft.com/office/drawing/2014/main" id="{4918EEDD-EA03-4A98-93B4-77F0A05DD0DA}"/>
              </a:ext>
            </a:extLst>
          </p:cNvPr>
          <p:cNvPicPr>
            <a:picLocks noChangeAspect="1"/>
          </p:cNvPicPr>
          <p:nvPr/>
        </p:nvPicPr>
        <p:blipFill>
          <a:blip r:embed="rId2"/>
          <a:stretch>
            <a:fillRect/>
          </a:stretch>
        </p:blipFill>
        <p:spPr>
          <a:xfrm>
            <a:off x="1802674" y="2105883"/>
            <a:ext cx="8691155" cy="3511145"/>
          </a:xfrm>
          <a:prstGeom prst="rect">
            <a:avLst/>
          </a:prstGeom>
        </p:spPr>
      </p:pic>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169740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980905"/>
          </a:xfrm>
        </p:spPr>
        <p:txBody>
          <a:bodyPr>
            <a:normAutofit/>
          </a:bodyPr>
          <a:lstStyle/>
          <a:p>
            <a:pPr lvl="0" algn="ctr"/>
            <a:r>
              <a:rPr lang="en-US" sz="2800" b="1" dirty="0" err="1">
                <a:solidFill>
                  <a:srgbClr val="002060"/>
                </a:solidFill>
                <a:latin typeface="Cambria" panose="02040503050406030204" pitchFamily="18" charset="0"/>
                <a:ea typeface="Cambria" panose="02040503050406030204" pitchFamily="18" charset="0"/>
                <a:cs typeface="Arial" panose="020B0604020202020204" pitchFamily="34" charset="0"/>
              </a:rPr>
              <a:t>Pragjet</a:t>
            </a:r>
            <a:endParaRPr lang="en-US" sz="28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32</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838200" y="924560"/>
            <a:ext cx="10515600" cy="5252403"/>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sz="2400" b="1" dirty="0">
              <a:latin typeface="Cambria" panose="02040503050406030204" pitchFamily="18" charset="0"/>
              <a:ea typeface="Cambria" panose="02040503050406030204" pitchFamily="18" charset="0"/>
            </a:endParaRPr>
          </a:p>
        </p:txBody>
      </p:sp>
      <p:pic>
        <p:nvPicPr>
          <p:cNvPr id="5" name="Picture 4">
            <a:extLst>
              <a:ext uri="{FF2B5EF4-FFF2-40B4-BE49-F238E27FC236}">
                <a16:creationId xmlns="" xmlns:a16="http://schemas.microsoft.com/office/drawing/2014/main" id="{3B5254DE-4D9D-4FDB-A34D-605F2CAC80A1}"/>
              </a:ext>
            </a:extLst>
          </p:cNvPr>
          <p:cNvPicPr>
            <a:picLocks noChangeAspect="1"/>
          </p:cNvPicPr>
          <p:nvPr/>
        </p:nvPicPr>
        <p:blipFill>
          <a:blip r:embed="rId2"/>
          <a:stretch>
            <a:fillRect/>
          </a:stretch>
        </p:blipFill>
        <p:spPr>
          <a:xfrm>
            <a:off x="2191173" y="2224935"/>
            <a:ext cx="7809653" cy="2408129"/>
          </a:xfrm>
          <a:prstGeom prst="rect">
            <a:avLst/>
          </a:prstGeom>
        </p:spPr>
      </p:pic>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150834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980905"/>
          </a:xfrm>
        </p:spPr>
        <p:txBody>
          <a:bodyPr/>
          <a:lstStyle/>
          <a:p>
            <a:pPr algn="ctr"/>
            <a:r>
              <a:rPr lang="sq-AL" sz="2400" b="1" dirty="0">
                <a:solidFill>
                  <a:srgbClr val="002060"/>
                </a:solidFill>
                <a:latin typeface="Cambria" panose="02040503050406030204" pitchFamily="18" charset="0"/>
                <a:ea typeface="Cambria" panose="02040503050406030204" pitchFamily="18" charset="0"/>
                <a:cs typeface="Aharoni" panose="020B0604020202020204" pitchFamily="2" charset="-79"/>
              </a:rPr>
              <a:t>Format standarde</a:t>
            </a:r>
            <a:r>
              <a:rPr lang="en-US" sz="2400" b="1" dirty="0">
                <a:solidFill>
                  <a:srgbClr val="002060"/>
                </a:solidFill>
                <a:latin typeface="Cambria" panose="02040503050406030204" pitchFamily="18" charset="0"/>
                <a:ea typeface="Cambria" panose="02040503050406030204" pitchFamily="18" charset="0"/>
              </a:rPr>
              <a:t/>
            </a:r>
            <a:br>
              <a:rPr lang="en-US" sz="2400" b="1" dirty="0">
                <a:solidFill>
                  <a:srgbClr val="002060"/>
                </a:solidFill>
                <a:latin typeface="Cambria" panose="02040503050406030204" pitchFamily="18" charset="0"/>
                <a:ea typeface="Cambria" panose="02040503050406030204" pitchFamily="18" charset="0"/>
              </a:rPr>
            </a:br>
            <a:endParaRPr lang="en-US" sz="2400" dirty="0">
              <a:solidFill>
                <a:srgbClr val="00206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33</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838200" y="924560"/>
            <a:ext cx="10515600" cy="5252403"/>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sz="2400" b="1"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 xmlns:a16="http://schemas.microsoft.com/office/drawing/2014/main" id="{E963A857-40EE-4387-90DB-054CBBF4E99A}"/>
              </a:ext>
            </a:extLst>
          </p:cNvPr>
          <p:cNvPicPr>
            <a:picLocks noChangeAspect="1"/>
          </p:cNvPicPr>
          <p:nvPr/>
        </p:nvPicPr>
        <p:blipFill>
          <a:blip r:embed="rId2"/>
          <a:stretch>
            <a:fillRect/>
          </a:stretch>
        </p:blipFill>
        <p:spPr>
          <a:xfrm>
            <a:off x="1810140" y="681036"/>
            <a:ext cx="8571719" cy="5726117"/>
          </a:xfrm>
          <a:prstGeom prst="rect">
            <a:avLst/>
          </a:prstGeom>
        </p:spPr>
      </p:pic>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682527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217" y="328263"/>
            <a:ext cx="10880188" cy="679904"/>
          </a:xfrm>
        </p:spPr>
        <p:txBody>
          <a:bodyPr>
            <a:normAutofit/>
          </a:bodyPr>
          <a:lstStyle/>
          <a:p>
            <a:pPr algn="ctr"/>
            <a:r>
              <a:rPr lang="en-US" sz="2400" b="1" dirty="0">
                <a:solidFill>
                  <a:schemeClr val="accent1">
                    <a:lumMod val="50000"/>
                  </a:schemeClr>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Demonstrim i </a:t>
            </a:r>
            <a:r>
              <a:rPr lang="sq-AL" sz="2800" b="1" dirty="0" err="1">
                <a:solidFill>
                  <a:srgbClr val="002060"/>
                </a:solidFill>
                <a:latin typeface="Cambria" panose="02040503050406030204" pitchFamily="18" charset="0"/>
                <a:ea typeface="Cambria" panose="02040503050406030204" pitchFamily="18" charset="0"/>
              </a:rPr>
              <a:t>Plotesimit</a:t>
            </a:r>
            <a:r>
              <a:rPr lang="sq-AL" sz="2800" b="1" dirty="0">
                <a:solidFill>
                  <a:srgbClr val="002060"/>
                </a:solidFill>
                <a:latin typeface="Cambria" panose="02040503050406030204" pitchFamily="18" charset="0"/>
                <a:ea typeface="Cambria" panose="02040503050406030204" pitchFamily="18" charset="0"/>
              </a:rPr>
              <a:t> te formave</a:t>
            </a:r>
          </a:p>
        </p:txBody>
      </p:sp>
      <p:sp>
        <p:nvSpPr>
          <p:cNvPr id="3" name="Content Placeholder 2"/>
          <p:cNvSpPr>
            <a:spLocks noGrp="1"/>
          </p:cNvSpPr>
          <p:nvPr>
            <p:ph idx="1"/>
          </p:nvPr>
        </p:nvSpPr>
        <p:spPr>
          <a:xfrm>
            <a:off x="267286" y="1201320"/>
            <a:ext cx="11648050" cy="4961877"/>
          </a:xfrm>
        </p:spPr>
        <p:txBody>
          <a:bodyPr>
            <a:normAutofit/>
          </a:bodyPr>
          <a:lstStyle/>
          <a:p>
            <a:r>
              <a:rPr lang="sq-AL" sz="2400" b="1" u="sng" dirty="0">
                <a:latin typeface="Cambria" panose="02040503050406030204" pitchFamily="18" charset="0"/>
                <a:ea typeface="Cambria" panose="02040503050406030204" pitchFamily="18" charset="0"/>
                <a:hlinkClick r:id="rId2"/>
              </a:rPr>
              <a:t>Faza e pare</a:t>
            </a:r>
          </a:p>
          <a:p>
            <a:r>
              <a:rPr lang="sq-AL" sz="2400" u="sng" dirty="0">
                <a:latin typeface="Cambria" panose="02040503050406030204" pitchFamily="18" charset="0"/>
                <a:ea typeface="Cambria" panose="02040503050406030204" pitchFamily="18" charset="0"/>
                <a:hlinkClick r:id="rId2"/>
              </a:rPr>
              <a:t>B33 Dokumenti Standard i </a:t>
            </a:r>
            <a:r>
              <a:rPr lang="sq-AL" sz="2400" u="sng" dirty="0" err="1">
                <a:latin typeface="Cambria" panose="02040503050406030204" pitchFamily="18" charset="0"/>
                <a:ea typeface="Cambria" panose="02040503050406030204" pitchFamily="18" charset="0"/>
                <a:hlinkClick r:id="rId2"/>
              </a:rPr>
              <a:t>Parakualifikimit</a:t>
            </a:r>
            <a:endParaRPr lang="sq-AL" sz="2400" u="sng" dirty="0">
              <a:latin typeface="Cambria" panose="02040503050406030204" pitchFamily="18" charset="0"/>
              <a:ea typeface="Cambria" panose="02040503050406030204" pitchFamily="18" charset="0"/>
            </a:endParaRPr>
          </a:p>
          <a:p>
            <a:r>
              <a:rPr lang="sq-AL" sz="2400" u="sng" dirty="0">
                <a:latin typeface="Cambria" panose="02040503050406030204" pitchFamily="18" charset="0"/>
                <a:ea typeface="Cambria" panose="02040503050406030204" pitchFamily="18" charset="0"/>
                <a:hlinkClick r:id="rId3"/>
              </a:rPr>
              <a:t>B37 Raporti i </a:t>
            </a:r>
            <a:r>
              <a:rPr lang="sq-AL" sz="2400" u="sng" dirty="0" err="1">
                <a:latin typeface="Cambria" panose="02040503050406030204" pitchFamily="18" charset="0"/>
                <a:ea typeface="Cambria" panose="02040503050406030204" pitchFamily="18" charset="0"/>
                <a:hlinkClick r:id="rId3"/>
              </a:rPr>
              <a:t>Vlersimit</a:t>
            </a:r>
            <a:r>
              <a:rPr lang="sq-AL" sz="2400" u="sng" dirty="0">
                <a:latin typeface="Cambria" panose="02040503050406030204" pitchFamily="18" charset="0"/>
                <a:ea typeface="Cambria" panose="02040503050406030204" pitchFamily="18" charset="0"/>
                <a:hlinkClick r:id="rId3"/>
              </a:rPr>
              <a:t> te aplikacioneve Lista e ngushte - </a:t>
            </a:r>
            <a:r>
              <a:rPr lang="sq-AL" sz="2400" u="sng" dirty="0" err="1">
                <a:latin typeface="Cambria" panose="02040503050406030204" pitchFamily="18" charset="0"/>
                <a:ea typeface="Cambria" panose="02040503050406030204" pitchFamily="18" charset="0"/>
                <a:hlinkClick r:id="rId3"/>
              </a:rPr>
              <a:t>Procedur</a:t>
            </a:r>
            <a:r>
              <a:rPr lang="sq-AL" sz="2400" u="sng" dirty="0">
                <a:latin typeface="Cambria" panose="02040503050406030204" pitchFamily="18" charset="0"/>
                <a:ea typeface="Cambria" panose="02040503050406030204" pitchFamily="18" charset="0"/>
                <a:hlinkClick r:id="rId3"/>
              </a:rPr>
              <a:t> e Kufizuar dhe konkurruese me negociata</a:t>
            </a:r>
            <a:endParaRPr lang="sq-AL" sz="2400" u="sng" dirty="0">
              <a:latin typeface="Cambria" panose="02040503050406030204" pitchFamily="18" charset="0"/>
              <a:ea typeface="Cambria" panose="02040503050406030204" pitchFamily="18" charset="0"/>
            </a:endParaRPr>
          </a:p>
          <a:p>
            <a:pPr marL="0" indent="0">
              <a:buNone/>
            </a:pPr>
            <a:endParaRPr lang="sq-AL" sz="2400" u="sng" dirty="0">
              <a:latin typeface="Cambria" panose="02040503050406030204" pitchFamily="18" charset="0"/>
              <a:ea typeface="Cambria" panose="02040503050406030204" pitchFamily="18" charset="0"/>
            </a:endParaRPr>
          </a:p>
          <a:p>
            <a:r>
              <a:rPr lang="sq-AL" sz="2400" b="1" u="sng" dirty="0">
                <a:latin typeface="Cambria" panose="02040503050406030204" pitchFamily="18" charset="0"/>
                <a:ea typeface="Cambria" panose="02040503050406030204" pitchFamily="18" charset="0"/>
              </a:rPr>
              <a:t>Faza e dyte</a:t>
            </a:r>
          </a:p>
          <a:p>
            <a:endParaRPr lang="sq-AL" sz="2400" u="sng" dirty="0">
              <a:latin typeface="Cambria" panose="02040503050406030204" pitchFamily="18" charset="0"/>
              <a:ea typeface="Cambria" panose="02040503050406030204" pitchFamily="18" charset="0"/>
            </a:endParaRPr>
          </a:p>
          <a:p>
            <a:r>
              <a:rPr lang="sq-AL" sz="2400" u="sng" dirty="0">
                <a:latin typeface="Cambria" panose="02040503050406030204" pitchFamily="18" charset="0"/>
                <a:ea typeface="Cambria" panose="02040503050406030204" pitchFamily="18" charset="0"/>
                <a:hlinkClick r:id="rId4"/>
              </a:rPr>
              <a:t>B20 Dosja e Tenderit - Furnizim - </a:t>
            </a:r>
            <a:r>
              <a:rPr lang="sq-AL" sz="2400" u="sng" dirty="0" err="1">
                <a:latin typeface="Cambria" panose="02040503050406030204" pitchFamily="18" charset="0"/>
                <a:ea typeface="Cambria" panose="02040503050406030204" pitchFamily="18" charset="0"/>
                <a:hlinkClick r:id="rId4"/>
              </a:rPr>
              <a:t>Procedur</a:t>
            </a:r>
            <a:r>
              <a:rPr lang="sq-AL" sz="2400" u="sng" dirty="0">
                <a:latin typeface="Cambria" panose="02040503050406030204" pitchFamily="18" charset="0"/>
                <a:ea typeface="Cambria" panose="02040503050406030204" pitchFamily="18" charset="0"/>
                <a:hlinkClick r:id="rId4"/>
              </a:rPr>
              <a:t> e Kufizuar</a:t>
            </a:r>
            <a:r>
              <a:rPr lang="sq-AL" sz="2400" u="sng" dirty="0">
                <a:latin typeface="Cambria" panose="02040503050406030204" pitchFamily="18" charset="0"/>
                <a:ea typeface="Cambria" panose="02040503050406030204" pitchFamily="18" charset="0"/>
              </a:rPr>
              <a:t> </a:t>
            </a:r>
          </a:p>
          <a:p>
            <a:r>
              <a:rPr lang="sq-AL" sz="2400" u="sng" dirty="0">
                <a:latin typeface="Cambria" panose="02040503050406030204" pitchFamily="18" charset="0"/>
                <a:ea typeface="Cambria" panose="02040503050406030204" pitchFamily="18" charset="0"/>
                <a:hlinkClick r:id="rId5"/>
              </a:rPr>
              <a:t>B38 Raporti i </a:t>
            </a:r>
            <a:r>
              <a:rPr lang="sq-AL" sz="2400" u="sng" dirty="0" err="1">
                <a:latin typeface="Cambria" panose="02040503050406030204" pitchFamily="18" charset="0"/>
                <a:ea typeface="Cambria" panose="02040503050406030204" pitchFamily="18" charset="0"/>
                <a:hlinkClick r:id="rId5"/>
              </a:rPr>
              <a:t>Vlersimit</a:t>
            </a:r>
            <a:r>
              <a:rPr lang="sq-AL" sz="2400" u="sng" dirty="0">
                <a:latin typeface="Cambria" panose="02040503050406030204" pitchFamily="18" charset="0"/>
                <a:ea typeface="Cambria" panose="02040503050406030204" pitchFamily="18" charset="0"/>
                <a:hlinkClick r:id="rId5"/>
              </a:rPr>
              <a:t> te </a:t>
            </a:r>
            <a:r>
              <a:rPr lang="sq-AL" sz="2400" u="sng" dirty="0" err="1">
                <a:latin typeface="Cambria" panose="02040503050406030204" pitchFamily="18" charset="0"/>
                <a:ea typeface="Cambria" panose="02040503050406030204" pitchFamily="18" charset="0"/>
                <a:hlinkClick r:id="rId5"/>
              </a:rPr>
              <a:t>tenderve</a:t>
            </a:r>
            <a:r>
              <a:rPr lang="sq-AL" sz="2400" u="sng" dirty="0">
                <a:latin typeface="Cambria" panose="02040503050406030204" pitchFamily="18" charset="0"/>
                <a:ea typeface="Cambria" panose="02040503050406030204" pitchFamily="18" charset="0"/>
                <a:hlinkClick r:id="rId5"/>
              </a:rPr>
              <a:t> - </a:t>
            </a:r>
            <a:r>
              <a:rPr lang="sq-AL" sz="2400" u="sng" dirty="0" err="1">
                <a:latin typeface="Cambria" panose="02040503050406030204" pitchFamily="18" charset="0"/>
                <a:ea typeface="Cambria" panose="02040503050406030204" pitchFamily="18" charset="0"/>
                <a:hlinkClick r:id="rId5"/>
              </a:rPr>
              <a:t>Procedur</a:t>
            </a:r>
            <a:r>
              <a:rPr lang="sq-AL" sz="2400" u="sng" dirty="0">
                <a:latin typeface="Cambria" panose="02040503050406030204" pitchFamily="18" charset="0"/>
                <a:ea typeface="Cambria" panose="02040503050406030204" pitchFamily="18" charset="0"/>
                <a:hlinkClick r:id="rId5"/>
              </a:rPr>
              <a:t> e Kufizuar dhe </a:t>
            </a:r>
            <a:r>
              <a:rPr lang="sq-AL" sz="2400" u="sng" dirty="0" err="1">
                <a:latin typeface="Cambria" panose="02040503050406030204" pitchFamily="18" charset="0"/>
                <a:ea typeface="Cambria" panose="02040503050406030204" pitchFamily="18" charset="0"/>
                <a:hlinkClick r:id="rId5"/>
              </a:rPr>
              <a:t>konkurrese</a:t>
            </a:r>
            <a:r>
              <a:rPr lang="sq-AL" sz="2400" u="sng" dirty="0">
                <a:latin typeface="Cambria" panose="02040503050406030204" pitchFamily="18" charset="0"/>
                <a:ea typeface="Cambria" panose="02040503050406030204" pitchFamily="18" charset="0"/>
                <a:hlinkClick r:id="rId5"/>
              </a:rPr>
              <a:t> me negociata</a:t>
            </a:r>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12EAF08B-9FA1-418D-881F-961E9CC236F1}"/>
              </a:ext>
            </a:extLst>
          </p:cNvPr>
          <p:cNvSpPr>
            <a:spLocks noGrp="1"/>
          </p:cNvSpPr>
          <p:nvPr>
            <p:ph type="sldNum" sz="quarter" idx="12"/>
          </p:nvPr>
        </p:nvSpPr>
        <p:spPr/>
        <p:txBody>
          <a:bodyPr/>
          <a:lstStyle/>
          <a:p>
            <a:fld id="{9C03C522-1143-49B6-AB7C-7C4373FD91C7}" type="slidenum">
              <a:rPr lang="sq-AL" smtClean="0"/>
              <a:t>34</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466261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0" y="270559"/>
            <a:ext cx="12192000" cy="1117781"/>
          </a:xfrm>
        </p:spPr>
        <p:txBody>
          <a:bodyPr>
            <a:normAutofit/>
          </a:bodyPr>
          <a:lstStyle/>
          <a:p>
            <a:pPr algn="ctr">
              <a:defRPr/>
            </a:pPr>
            <a:r>
              <a:rPr lang="sq-AL" sz="2400" b="1" dirty="0">
                <a:solidFill>
                  <a:schemeClr val="tx2">
                    <a:satMod val="200000"/>
                  </a:schemeClr>
                </a:solidFill>
                <a:latin typeface="Cambria" panose="02040503050406030204" pitchFamily="18" charset="0"/>
                <a:ea typeface="Cambria" panose="02040503050406030204" pitchFamily="18" charset="0"/>
                <a:cs typeface="Times New Roman" pitchFamily="18" charset="0"/>
              </a:rPr>
              <a:t>Procedura e kufizuar – dallimet, përparësitë dhe dobësitë</a:t>
            </a:r>
          </a:p>
        </p:txBody>
      </p:sp>
      <p:sp>
        <p:nvSpPr>
          <p:cNvPr id="15363" name="Rectangle 3"/>
          <p:cNvSpPr>
            <a:spLocks noGrp="1" noChangeArrowheads="1"/>
          </p:cNvSpPr>
          <p:nvPr>
            <p:ph idx="1"/>
          </p:nvPr>
        </p:nvSpPr>
        <p:spPr>
          <a:xfrm>
            <a:off x="0" y="1690255"/>
            <a:ext cx="5268686" cy="4544290"/>
          </a:xfrm>
        </p:spPr>
        <p:txBody>
          <a:bodyPr>
            <a:normAutofit/>
          </a:bodyPr>
          <a:lstStyle/>
          <a:p>
            <a:pPr marL="182563" indent="0">
              <a:buNone/>
            </a:pPr>
            <a:r>
              <a:rPr lang="sq-AL" alt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Procedura </a:t>
            </a:r>
            <a:r>
              <a:rPr lang="sq-AL" alt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e Hapur: </a:t>
            </a:r>
            <a:endParaRPr lang="sq-AL" alt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525463" indent="-342900">
              <a:buFont typeface="Wingdings" panose="05000000000000000000" pitchFamily="2" charset="2"/>
              <a:buChar char="§"/>
            </a:pPr>
            <a:endParaRPr lang="sq-AL" altLang="sq-AL"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512762" lvl="1" indent="-342900">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Te gjithë mund te ofertojnë</a:t>
            </a:r>
          </a:p>
          <a:p>
            <a:pPr marL="512762" lvl="1" indent="-342900">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Vlerësimi </a:t>
            </a:r>
            <a:r>
              <a:rPr lang="en-US" altLang="sq-AL" sz="2400" dirty="0" smtClean="0">
                <a:latin typeface="Cambria" panose="02040503050406030204" pitchFamily="18" charset="0"/>
                <a:ea typeface="Cambria" panose="02040503050406030204" pitchFamily="18" charset="0"/>
                <a:cs typeface="Arial" panose="020B0604020202020204" pitchFamily="34" charset="0"/>
              </a:rPr>
              <a:t>n</a:t>
            </a:r>
            <a:r>
              <a:rPr lang="sq-AL" altLang="sq-AL" sz="2400" dirty="0" smtClean="0">
                <a:latin typeface="Cambria" panose="02040503050406030204" pitchFamily="18" charset="0"/>
                <a:ea typeface="Cambria" panose="02040503050406030204" pitchFamily="18" charset="0"/>
                <a:cs typeface="Arial" panose="020B0604020202020204" pitchFamily="34" charset="0"/>
              </a:rPr>
              <a:t>ë</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nj</a:t>
            </a:r>
            <a:r>
              <a:rPr lang="sq-AL" altLang="sq-AL" sz="2400" dirty="0" smtClean="0">
                <a:latin typeface="Cambria" panose="02040503050406030204" pitchFamily="18" charset="0"/>
                <a:ea typeface="Cambria" panose="02040503050406030204" pitchFamily="18" charset="0"/>
                <a:cs typeface="Arial" panose="020B0604020202020204" pitchFamily="34" charset="0"/>
              </a:rPr>
              <a:t>ë</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sq-AL" altLang="sq-AL" sz="2400" dirty="0" smtClean="0">
                <a:latin typeface="Cambria" panose="02040503050406030204" pitchFamily="18" charset="0"/>
                <a:ea typeface="Cambria" panose="02040503050406030204" pitchFamily="18" charset="0"/>
                <a:cs typeface="Arial" panose="020B0604020202020204" pitchFamily="34" charset="0"/>
              </a:rPr>
              <a:t>fazë, </a:t>
            </a:r>
            <a:r>
              <a:rPr lang="sq-AL" altLang="sq-AL" sz="2400" dirty="0">
                <a:latin typeface="Cambria" panose="02040503050406030204" pitchFamily="18" charset="0"/>
                <a:ea typeface="Cambria" panose="02040503050406030204" pitchFamily="18" charset="0"/>
                <a:cs typeface="Arial" panose="020B0604020202020204" pitchFamily="34" charset="0"/>
              </a:rPr>
              <a:t>Afatet </a:t>
            </a:r>
            <a:r>
              <a:rPr lang="sq-AL" altLang="sq-AL" sz="2400" dirty="0" smtClean="0">
                <a:latin typeface="Cambria" panose="02040503050406030204" pitchFamily="18" charset="0"/>
                <a:ea typeface="Cambria" panose="02040503050406030204" pitchFamily="18" charset="0"/>
                <a:cs typeface="Arial" panose="020B0604020202020204" pitchFamily="34" charset="0"/>
              </a:rPr>
              <a:t>më të shkurtra.</a:t>
            </a: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marL="512762" lvl="1" indent="-342900">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Numri i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madhë</a:t>
            </a:r>
            <a:r>
              <a:rPr lang="sq-AL" altLang="sq-AL" sz="2400" dirty="0" smtClean="0">
                <a:latin typeface="Cambria" panose="02040503050406030204" pitchFamily="18" charset="0"/>
                <a:ea typeface="Cambria" panose="02040503050406030204" pitchFamily="18" charset="0"/>
                <a:cs typeface="Arial" panose="020B0604020202020204" pitchFamily="34" charset="0"/>
              </a:rPr>
              <a:t> </a:t>
            </a:r>
            <a:r>
              <a:rPr lang="sq-AL" altLang="sq-AL" sz="2400" dirty="0">
                <a:latin typeface="Cambria" panose="02040503050406030204" pitchFamily="18" charset="0"/>
                <a:ea typeface="Cambria" panose="02040503050406030204" pitchFamily="18" charset="0"/>
                <a:cs typeface="Arial" panose="020B0604020202020204" pitchFamily="34" charset="0"/>
              </a:rPr>
              <a:t>i ofertave </a:t>
            </a:r>
            <a:r>
              <a:rPr lang="sq-AL" altLang="sq-AL" sz="2400" dirty="0" smtClean="0">
                <a:latin typeface="Cambria" panose="02040503050406030204" pitchFamily="18" charset="0"/>
                <a:ea typeface="Cambria" panose="02040503050406030204" pitchFamily="18" charset="0"/>
                <a:cs typeface="Arial" panose="020B0604020202020204" pitchFamily="34" charset="0"/>
              </a:rPr>
              <a:t>– kosto </a:t>
            </a:r>
            <a:r>
              <a:rPr lang="sq-AL" altLang="sq-AL" sz="2400" dirty="0">
                <a:latin typeface="Cambria" panose="02040503050406030204" pitchFamily="18" charset="0"/>
                <a:ea typeface="Cambria" panose="02040503050406030204" pitchFamily="18" charset="0"/>
                <a:cs typeface="Arial" panose="020B0604020202020204" pitchFamily="34" charset="0"/>
              </a:rPr>
              <a:t>e </a:t>
            </a:r>
            <a:r>
              <a:rPr lang="sq-AL" altLang="sq-AL" sz="2400" dirty="0" smtClean="0">
                <a:latin typeface="Cambria" panose="02040503050406030204" pitchFamily="18" charset="0"/>
                <a:ea typeface="Cambria" panose="02040503050406030204" pitchFamily="18" charset="0"/>
                <a:cs typeface="Arial" panose="020B0604020202020204" pitchFamily="34" charset="0"/>
              </a:rPr>
              <a:t>lartë </a:t>
            </a: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marL="512762" lvl="1" indent="-342900">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Vështirësi </a:t>
            </a:r>
            <a:r>
              <a:rPr lang="sq-AL" altLang="sq-AL" sz="2400" dirty="0" smtClean="0">
                <a:latin typeface="Cambria" panose="02040503050406030204" pitchFamily="18" charset="0"/>
                <a:ea typeface="Cambria" panose="02040503050406030204" pitchFamily="18" charset="0"/>
                <a:cs typeface="Arial" panose="020B0604020202020204" pitchFamily="34" charset="0"/>
              </a:rPr>
              <a:t>në vlerësim.</a:t>
            </a:r>
            <a:endParaRPr lang="sq-AL" altLang="sq-AL" sz="2400" dirty="0">
              <a:latin typeface="Cambria" panose="02040503050406030204" pitchFamily="18" charset="0"/>
              <a:ea typeface="Cambria" panose="02040503050406030204" pitchFamily="18" charset="0"/>
              <a:cs typeface="Arial" panose="020B0604020202020204" pitchFamily="34" charset="0"/>
            </a:endParaRPr>
          </a:p>
        </p:txBody>
      </p:sp>
      <p:sp>
        <p:nvSpPr>
          <p:cNvPr id="14" name="Rectangle 3"/>
          <p:cNvSpPr txBox="1">
            <a:spLocks noChangeArrowheads="1"/>
          </p:cNvSpPr>
          <p:nvPr/>
        </p:nvSpPr>
        <p:spPr bwMode="auto">
          <a:xfrm>
            <a:off x="5651863" y="1510145"/>
            <a:ext cx="6209211" cy="4585855"/>
          </a:xfrm>
          <a:prstGeom prst="rect">
            <a:avLst/>
          </a:prstGeom>
          <a:noFill/>
          <a:ln w="9525">
            <a:noFill/>
            <a:miter lim="800000"/>
            <a:headEnd/>
            <a:tailEnd/>
          </a:ln>
          <a:effectLst/>
        </p:spPr>
        <p:txBody>
          <a:bodyPr/>
          <a:lstStyle/>
          <a:p>
            <a:pPr>
              <a:lnSpc>
                <a:spcPct val="90000"/>
              </a:lnSpc>
              <a:spcBef>
                <a:spcPct val="50000"/>
              </a:spcBef>
              <a:buClr>
                <a:schemeClr val="accent6">
                  <a:lumMod val="75000"/>
                </a:schemeClr>
              </a:buClr>
              <a:defRPr/>
            </a:pPr>
            <a:r>
              <a:rPr lang="sq-AL" sz="2400" b="1" kern="0" dirty="0">
                <a:solidFill>
                  <a:srgbClr val="FF0000"/>
                </a:solidFill>
                <a:latin typeface="Cambria" panose="02040503050406030204" pitchFamily="18" charset="0"/>
                <a:ea typeface="Cambria" panose="02040503050406030204" pitchFamily="18" charset="0"/>
                <a:cs typeface="Arial" panose="020B0604020202020204" pitchFamily="34" charset="0"/>
              </a:rPr>
              <a:t>Procedura e kufizuar: </a:t>
            </a:r>
            <a:endParaRPr lang="sq-AL" sz="2400" b="1" kern="0"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a:lnSpc>
                <a:spcPct val="90000"/>
              </a:lnSpc>
              <a:spcBef>
                <a:spcPct val="50000"/>
              </a:spcBef>
              <a:buClr>
                <a:schemeClr val="accent6">
                  <a:lumMod val="75000"/>
                </a:schemeClr>
              </a:buClr>
              <a:defRPr/>
            </a:pPr>
            <a:endParaRPr lang="sq-AL" sz="2400" b="1" kern="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577850" lvl="1" indent="-342900">
              <a:buClr>
                <a:schemeClr val="accent6">
                  <a:lumMod val="75000"/>
                </a:schemeClr>
              </a:buClr>
              <a:buFont typeface="Wingdings" panose="05000000000000000000" pitchFamily="2" charset="2"/>
              <a:buChar char="§"/>
              <a:defRPr/>
            </a:pPr>
            <a:r>
              <a:rPr lang="sq-AL" sz="2400" kern="0" dirty="0" smtClean="0">
                <a:latin typeface="Cambria" panose="02040503050406030204" pitchFamily="18" charset="0"/>
                <a:ea typeface="Cambria" panose="02040503050406030204" pitchFamily="18" charset="0"/>
                <a:cs typeface="Arial" panose="020B0604020202020204" pitchFamily="34" charset="0"/>
              </a:rPr>
              <a:t>Të </a:t>
            </a:r>
            <a:r>
              <a:rPr lang="sq-AL" sz="2400" kern="0" dirty="0">
                <a:latin typeface="Cambria" panose="02040503050406030204" pitchFamily="18" charset="0"/>
                <a:ea typeface="Cambria" panose="02040503050406030204" pitchFamily="18" charset="0"/>
                <a:cs typeface="Arial" panose="020B0604020202020204" pitchFamily="34" charset="0"/>
              </a:rPr>
              <a:t>gjithë mund </a:t>
            </a:r>
            <a:r>
              <a:rPr lang="sq-AL" sz="2400" kern="0" dirty="0" smtClean="0">
                <a:latin typeface="Cambria" panose="02040503050406030204" pitchFamily="18" charset="0"/>
                <a:ea typeface="Cambria" panose="02040503050406030204" pitchFamily="18" charset="0"/>
                <a:cs typeface="Arial" panose="020B0604020202020204" pitchFamily="34" charset="0"/>
              </a:rPr>
              <a:t>të </a:t>
            </a:r>
            <a:r>
              <a:rPr lang="sq-AL" sz="2400" kern="0" dirty="0">
                <a:latin typeface="Cambria" panose="02040503050406030204" pitchFamily="18" charset="0"/>
                <a:ea typeface="Cambria" panose="02040503050406030204" pitchFamily="18" charset="0"/>
                <a:cs typeface="Arial" panose="020B0604020202020204" pitchFamily="34" charset="0"/>
              </a:rPr>
              <a:t>aplikojnë – për kualifikim</a:t>
            </a:r>
          </a:p>
          <a:p>
            <a:pPr marL="577850" lvl="1" indent="-342900">
              <a:buClr>
                <a:schemeClr val="accent6">
                  <a:lumMod val="75000"/>
                </a:schemeClr>
              </a:buClr>
              <a:buFont typeface="Wingdings" panose="05000000000000000000" pitchFamily="2" charset="2"/>
              <a:buChar char="§"/>
              <a:defRPr/>
            </a:pPr>
            <a:r>
              <a:rPr lang="sq-AL" sz="2400" kern="0" dirty="0">
                <a:latin typeface="Cambria" panose="02040503050406030204" pitchFamily="18" charset="0"/>
                <a:ea typeface="Cambria" panose="02040503050406030204" pitchFamily="18" charset="0"/>
                <a:cs typeface="Arial" panose="020B0604020202020204" pitchFamily="34" charset="0"/>
              </a:rPr>
              <a:t>Vlerësimi </a:t>
            </a:r>
            <a:r>
              <a:rPr lang="sq-AL" sz="2400" kern="0" dirty="0" smtClean="0">
                <a:latin typeface="Cambria" panose="02040503050406030204" pitchFamily="18" charset="0"/>
                <a:ea typeface="Cambria" panose="02040503050406030204" pitchFamily="18" charset="0"/>
                <a:cs typeface="Arial" panose="020B0604020202020204" pitchFamily="34" charset="0"/>
              </a:rPr>
              <a:t>në </a:t>
            </a:r>
            <a:r>
              <a:rPr lang="sq-AL" sz="2400" kern="0" dirty="0">
                <a:latin typeface="Cambria" panose="02040503050406030204" pitchFamily="18" charset="0"/>
                <a:ea typeface="Cambria" panose="02040503050406030204" pitchFamily="18" charset="0"/>
                <a:cs typeface="Arial" panose="020B0604020202020204" pitchFamily="34" charset="0"/>
              </a:rPr>
              <a:t>dy faza </a:t>
            </a:r>
            <a:r>
              <a:rPr lang="sq-AL" sz="2400" kern="0" dirty="0" smtClean="0">
                <a:latin typeface="Cambria" panose="02040503050406030204" pitchFamily="18" charset="0"/>
                <a:ea typeface="Cambria" panose="02040503050406030204" pitchFamily="18" charset="0"/>
                <a:cs typeface="Arial" panose="020B0604020202020204" pitchFamily="34" charset="0"/>
              </a:rPr>
              <a:t>të </a:t>
            </a:r>
            <a:r>
              <a:rPr lang="sq-AL" sz="2400" kern="0" dirty="0">
                <a:latin typeface="Cambria" panose="02040503050406030204" pitchFamily="18" charset="0"/>
                <a:ea typeface="Cambria" panose="02040503050406030204" pitchFamily="18" charset="0"/>
                <a:cs typeface="Arial" panose="020B0604020202020204" pitchFamily="34" charset="0"/>
              </a:rPr>
              <a:t>ndara </a:t>
            </a:r>
            <a:r>
              <a:rPr lang="sq-AL" sz="2400" kern="0" dirty="0" smtClean="0">
                <a:latin typeface="Cambria" panose="02040503050406030204" pitchFamily="18" charset="0"/>
                <a:ea typeface="Cambria" panose="02040503050406030204" pitchFamily="18" charset="0"/>
                <a:cs typeface="Arial" panose="020B0604020202020204" pitchFamily="34" charset="0"/>
              </a:rPr>
              <a:t>, </a:t>
            </a:r>
            <a:r>
              <a:rPr lang="sq-AL" sz="2400" kern="0" dirty="0">
                <a:latin typeface="Cambria" panose="02040503050406030204" pitchFamily="18" charset="0"/>
                <a:ea typeface="Cambria" panose="02040503050406030204" pitchFamily="18" charset="0"/>
                <a:cs typeface="Arial" panose="020B0604020202020204" pitchFamily="34" charset="0"/>
              </a:rPr>
              <a:t>dy proceseve </a:t>
            </a:r>
            <a:r>
              <a:rPr lang="sq-AL" sz="2400" kern="0" dirty="0" smtClean="0">
                <a:latin typeface="Cambria" panose="02040503050406030204" pitchFamily="18" charset="0"/>
                <a:ea typeface="Cambria" panose="02040503050406030204" pitchFamily="18" charset="0"/>
                <a:cs typeface="Arial" panose="020B0604020202020204" pitchFamily="34" charset="0"/>
              </a:rPr>
              <a:t>të ndarë.</a:t>
            </a:r>
            <a:endParaRPr lang="sq-AL" sz="2400" kern="0" dirty="0">
              <a:latin typeface="Cambria" panose="02040503050406030204" pitchFamily="18" charset="0"/>
              <a:ea typeface="Cambria" panose="02040503050406030204" pitchFamily="18" charset="0"/>
              <a:cs typeface="Arial" panose="020B0604020202020204" pitchFamily="34" charset="0"/>
            </a:endParaRPr>
          </a:p>
          <a:p>
            <a:pPr marL="577850" lvl="1" indent="-342900">
              <a:buClr>
                <a:schemeClr val="accent6">
                  <a:lumMod val="75000"/>
                </a:schemeClr>
              </a:buClr>
              <a:buFont typeface="Wingdings" panose="05000000000000000000" pitchFamily="2" charset="2"/>
              <a:buChar char="§"/>
              <a:defRPr/>
            </a:pPr>
            <a:r>
              <a:rPr lang="sq-AL" sz="2400" kern="0" dirty="0">
                <a:latin typeface="Cambria" panose="02040503050406030204" pitchFamily="18" charset="0"/>
                <a:ea typeface="Cambria" panose="02040503050406030204" pitchFamily="18" charset="0"/>
                <a:cs typeface="Arial" panose="020B0604020202020204" pitchFamily="34" charset="0"/>
              </a:rPr>
              <a:t>Afatet </a:t>
            </a:r>
            <a:r>
              <a:rPr lang="sq-AL" sz="2400" kern="0" dirty="0" smtClean="0">
                <a:latin typeface="Cambria" panose="02040503050406030204" pitchFamily="18" charset="0"/>
                <a:ea typeface="Cambria" panose="02040503050406030204" pitchFamily="18" charset="0"/>
                <a:cs typeface="Arial" panose="020B0604020202020204" pitchFamily="34" charset="0"/>
              </a:rPr>
              <a:t>më të </a:t>
            </a:r>
            <a:r>
              <a:rPr lang="sq-AL" sz="2400" kern="0" dirty="0">
                <a:latin typeface="Cambria" panose="02040503050406030204" pitchFamily="18" charset="0"/>
                <a:ea typeface="Cambria" panose="02040503050406030204" pitchFamily="18" charset="0"/>
                <a:cs typeface="Arial" panose="020B0604020202020204" pitchFamily="34" charset="0"/>
              </a:rPr>
              <a:t>gjata</a:t>
            </a:r>
            <a:endParaRPr lang="en-US" sz="2400" kern="0" dirty="0">
              <a:latin typeface="Cambria" panose="02040503050406030204" pitchFamily="18" charset="0"/>
              <a:ea typeface="Cambria" panose="02040503050406030204" pitchFamily="18" charset="0"/>
              <a:cs typeface="Arial" panose="020B0604020202020204" pitchFamily="34" charset="0"/>
            </a:endParaRPr>
          </a:p>
          <a:p>
            <a:pPr marL="577850" lvl="1" indent="-342900">
              <a:buClr>
                <a:schemeClr val="accent6">
                  <a:lumMod val="75000"/>
                </a:schemeClr>
              </a:buClr>
              <a:buFont typeface="Wingdings" panose="05000000000000000000" pitchFamily="2" charset="2"/>
              <a:buChar char="§"/>
              <a:defRPr/>
            </a:pPr>
            <a:r>
              <a:rPr lang="sq-AL" sz="2400" kern="0" dirty="0">
                <a:latin typeface="Cambria" panose="02040503050406030204" pitchFamily="18" charset="0"/>
                <a:ea typeface="Cambria" panose="02040503050406030204" pitchFamily="18" charset="0"/>
                <a:cs typeface="Arial" panose="020B0604020202020204" pitchFamily="34" charset="0"/>
              </a:rPr>
              <a:t>Kosto </a:t>
            </a:r>
            <a:r>
              <a:rPr lang="sq-AL" sz="2400" kern="0" dirty="0" smtClean="0">
                <a:latin typeface="Cambria" panose="02040503050406030204" pitchFamily="18" charset="0"/>
                <a:ea typeface="Cambria" panose="02040503050406030204" pitchFamily="18" charset="0"/>
                <a:cs typeface="Arial" panose="020B0604020202020204" pitchFamily="34" charset="0"/>
              </a:rPr>
              <a:t>më </a:t>
            </a:r>
            <a:r>
              <a:rPr lang="sq-AL" sz="2400" kern="0" dirty="0">
                <a:latin typeface="Cambria" panose="02040503050406030204" pitchFamily="18" charset="0"/>
                <a:ea typeface="Cambria" panose="02040503050406030204" pitchFamily="18" charset="0"/>
                <a:cs typeface="Arial" panose="020B0604020202020204" pitchFamily="34" charset="0"/>
              </a:rPr>
              <a:t>e ulet </a:t>
            </a:r>
            <a:endParaRPr lang="en-US" sz="2400" kern="0" dirty="0">
              <a:latin typeface="Cambria" panose="02040503050406030204" pitchFamily="18" charset="0"/>
              <a:ea typeface="Cambria" panose="02040503050406030204" pitchFamily="18" charset="0"/>
              <a:cs typeface="Arial" panose="020B0604020202020204" pitchFamily="34" charset="0"/>
            </a:endParaRPr>
          </a:p>
          <a:p>
            <a:pPr marL="577850" lvl="1" indent="-342900">
              <a:buClr>
                <a:schemeClr val="accent6">
                  <a:lumMod val="75000"/>
                </a:schemeClr>
              </a:buClr>
              <a:buFont typeface="Wingdings" panose="05000000000000000000" pitchFamily="2" charset="2"/>
              <a:buChar char="§"/>
              <a:defRPr/>
            </a:pPr>
            <a:r>
              <a:rPr lang="sq-AL" sz="2400" kern="0" dirty="0">
                <a:latin typeface="Cambria" panose="02040503050406030204" pitchFamily="18" charset="0"/>
                <a:ea typeface="Cambria" panose="02040503050406030204" pitchFamily="18" charset="0"/>
                <a:cs typeface="Arial" panose="020B0604020202020204" pitchFamily="34" charset="0"/>
              </a:rPr>
              <a:t>Numri i vogël i OE mundësi për marrëveshje </a:t>
            </a:r>
          </a:p>
          <a:p>
            <a:pPr marL="577850" lvl="1" indent="-342900">
              <a:buClr>
                <a:schemeClr val="accent6">
                  <a:lumMod val="75000"/>
                </a:schemeClr>
              </a:buClr>
              <a:buFont typeface="Wingdings" panose="05000000000000000000" pitchFamily="2" charset="2"/>
              <a:buChar char="§"/>
              <a:defRPr/>
            </a:pPr>
            <a:r>
              <a:rPr lang="sq-AL" sz="2400" kern="0" dirty="0">
                <a:latin typeface="Cambria" panose="02040503050406030204" pitchFamily="18" charset="0"/>
                <a:ea typeface="Cambria" panose="02040503050406030204" pitchFamily="18" charset="0"/>
                <a:cs typeface="Arial" panose="020B0604020202020204" pitchFamily="34" charset="0"/>
              </a:rPr>
              <a:t>Konkurrencë më efektive</a:t>
            </a:r>
          </a:p>
          <a:p>
            <a:pPr marL="404813" lvl="1" indent="-169863">
              <a:lnSpc>
                <a:spcPct val="90000"/>
              </a:lnSpc>
              <a:spcBef>
                <a:spcPct val="50000"/>
              </a:spcBef>
              <a:buClr>
                <a:srgbClr val="FFFF66"/>
              </a:buClr>
              <a:defRPr/>
            </a:pPr>
            <a:endParaRPr lang="en-US" sz="2000" kern="0" dirty="0">
              <a:solidFill>
                <a:schemeClr val="bg1"/>
              </a:solidFill>
              <a:effectLst>
                <a:outerShdw blurRad="38100" dist="38100" dir="2700000" algn="tl">
                  <a:srgbClr val="000000"/>
                </a:outerShdw>
              </a:effectLst>
              <a:latin typeface="Times New Roman" pitchFamily="18" charset="0"/>
              <a:cs typeface="Times New Roman" pitchFamily="18" charset="0"/>
            </a:endParaRPr>
          </a:p>
          <a:p>
            <a:pPr marL="404813" lvl="1" indent="-169863">
              <a:lnSpc>
                <a:spcPct val="90000"/>
              </a:lnSpc>
              <a:spcBef>
                <a:spcPct val="50000"/>
              </a:spcBef>
              <a:buClr>
                <a:srgbClr val="FFFF66"/>
              </a:buClr>
              <a:defRPr/>
            </a:pPr>
            <a:endParaRPr lang="sq-AL" sz="2000" kern="0" dirty="0">
              <a:solidFill>
                <a:schemeClr val="bg1"/>
              </a:solidFill>
              <a:effectLst>
                <a:outerShdw blurRad="38100" dist="38100" dir="2700000" algn="tl">
                  <a:srgbClr val="000000"/>
                </a:outerShdw>
              </a:effectLst>
              <a:latin typeface="Times New Roman"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9DF295C3-243C-48F4-8437-B3FB8C6B7AC9}"/>
              </a:ext>
            </a:extLst>
          </p:cNvPr>
          <p:cNvSpPr>
            <a:spLocks noGrp="1"/>
          </p:cNvSpPr>
          <p:nvPr>
            <p:ph type="sldNum" sz="quarter" idx="12"/>
          </p:nvPr>
        </p:nvSpPr>
        <p:spPr/>
        <p:txBody>
          <a:bodyPr/>
          <a:lstStyle/>
          <a:p>
            <a:fld id="{9C03C522-1143-49B6-AB7C-7C4373FD91C7}" type="slidenum">
              <a:rPr lang="sq-AL" smtClean="0"/>
              <a:t>35</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566380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Autofit/>
          </a:bodyPr>
          <a:lstStyle/>
          <a:p>
            <a:pPr algn="ctr"/>
            <a: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
            </a:r>
            <a:b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b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NGJASHMERITE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DHE DALLIMET </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b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36</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Procedura e hapur – </a:t>
            </a:r>
            <a:r>
              <a:rPr lang="sq-AL" sz="2400" i="1" dirty="0">
                <a:latin typeface="Cambria" panose="02040503050406030204" pitchFamily="18" charset="0"/>
                <a:ea typeface="Cambria" panose="02040503050406030204" pitchFamily="18" charset="0"/>
                <a:cs typeface="Arial" panose="020B0604020202020204" pitchFamily="34" charset="0"/>
              </a:rPr>
              <a:t>një procedure me një faze</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Procedura e kufizuar – </a:t>
            </a:r>
            <a:r>
              <a:rPr lang="sq-AL" sz="2400" i="1" dirty="0">
                <a:latin typeface="Cambria" panose="02040503050406030204" pitchFamily="18" charset="0"/>
                <a:ea typeface="Cambria" panose="02040503050406030204" pitchFamily="18" charset="0"/>
                <a:cs typeface="Arial" panose="020B0604020202020204" pitchFamily="34" charset="0"/>
              </a:rPr>
              <a:t>një procedure me dy faza</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Dallimi kryesor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në procedurën e hapur me një fazë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a:latin typeface="Cambria" panose="02040503050406030204" pitchFamily="18" charset="0"/>
                <a:ea typeface="Cambria" panose="02040503050406030204" pitchFamily="18" charset="0"/>
                <a:cs typeface="Arial" panose="020B0604020202020204" pitchFamily="34" charset="0"/>
              </a:rPr>
              <a:t>dorëzojnë </a:t>
            </a:r>
            <a:r>
              <a:rPr lang="sq-AL" sz="2400" b="1" dirty="0">
                <a:latin typeface="Cambria" panose="02040503050406030204" pitchFamily="18" charset="0"/>
                <a:ea typeface="Cambria" panose="02040503050406030204" pitchFamily="18" charset="0"/>
                <a:cs typeface="Arial" panose="020B0604020202020204" pitchFamily="34" charset="0"/>
              </a:rPr>
              <a:t>informacion e përzgjedhjes dhe tenderët në të njëjtën kohë.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Në procedurën </a:t>
            </a:r>
            <a:r>
              <a:rPr lang="sq-AL" sz="2400" dirty="0" smtClean="0">
                <a:latin typeface="Cambria" panose="02040503050406030204" pitchFamily="18" charset="0"/>
                <a:ea typeface="Cambria" panose="02040503050406030204" pitchFamily="18" charset="0"/>
                <a:cs typeface="Arial" panose="020B0604020202020204" pitchFamily="34" charset="0"/>
              </a:rPr>
              <a:t>e kufizuar me </a:t>
            </a:r>
            <a:r>
              <a:rPr lang="sq-AL" sz="2400" dirty="0">
                <a:latin typeface="Cambria" panose="02040503050406030204" pitchFamily="18" charset="0"/>
                <a:ea typeface="Cambria" panose="02040503050406030204" pitchFamily="18" charset="0"/>
                <a:cs typeface="Arial" panose="020B0604020202020204" pitchFamily="34" charset="0"/>
              </a:rPr>
              <a:t>dy faza </a:t>
            </a:r>
            <a:r>
              <a:rPr lang="en-US" sz="2400" dirty="0">
                <a:latin typeface="Cambria" panose="02040503050406030204" pitchFamily="18" charset="0"/>
                <a:ea typeface="Cambria" panose="02040503050406030204" pitchFamily="18" charset="0"/>
                <a:cs typeface="Arial" panose="020B0604020202020204" pitchFamily="34" charset="0"/>
              </a:rPr>
              <a:t>OE </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se pari dorëzojnë  informacionin e përzgjedhjes (</a:t>
            </a:r>
            <a:r>
              <a:rPr lang="sq-AL" sz="2400" b="1" dirty="0">
                <a:latin typeface="Cambria" panose="02040503050406030204" pitchFamily="18" charset="0"/>
                <a:ea typeface="Cambria" panose="02040503050406030204" pitchFamily="18" charset="0"/>
                <a:cs typeface="Arial" panose="020B0604020202020204" pitchFamily="34" charset="0"/>
              </a:rPr>
              <a:t>para-kualifikimi</a:t>
            </a:r>
            <a:r>
              <a:rPr lang="sq-AL" sz="2400" dirty="0">
                <a:latin typeface="Cambria" panose="02040503050406030204" pitchFamily="18" charset="0"/>
                <a:ea typeface="Cambria" panose="02040503050406030204" pitchFamily="18" charset="0"/>
                <a:cs typeface="Arial" panose="020B0604020202020204" pitchFamily="34" charset="0"/>
              </a:rPr>
              <a:t>) dhe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pastaj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b="1" dirty="0">
                <a:latin typeface="Cambria" panose="02040503050406030204" pitchFamily="18" charset="0"/>
                <a:ea typeface="Cambria" panose="02040503050406030204" pitchFamily="18" charset="0"/>
                <a:cs typeface="Arial" panose="020B0604020202020204" pitchFamily="34" charset="0"/>
              </a:rPr>
              <a:t>fton vetëm </a:t>
            </a:r>
            <a:r>
              <a:rPr lang="en-US" sz="2400" b="1" dirty="0">
                <a:latin typeface="Cambria" panose="02040503050406030204" pitchFamily="18" charset="0"/>
                <a:ea typeface="Cambria" panose="02040503050406030204" pitchFamily="18" charset="0"/>
                <a:cs typeface="Arial" panose="020B0604020202020204" pitchFamily="34" charset="0"/>
              </a:rPr>
              <a:t>OE </a:t>
            </a:r>
            <a:r>
              <a:rPr lang="sq-AL" sz="2400" b="1" dirty="0">
                <a:latin typeface="Cambria" panose="02040503050406030204" pitchFamily="18" charset="0"/>
                <a:ea typeface="Cambria" panose="02040503050406030204" pitchFamily="18" charset="0"/>
                <a:cs typeface="Arial" panose="020B0604020202020204" pitchFamily="34" charset="0"/>
              </a:rPr>
              <a:t>të përzgjedhur për të dorëzuar tenderët</a:t>
            </a:r>
            <a:r>
              <a:rPr lang="sq-AL" sz="2400" b="1"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0" indent="0" algn="ctr">
              <a:buNone/>
            </a:pPr>
            <a:endParaRPr lang="en-US" sz="2400" b="1"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821035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Autofit/>
          </a:bodyPr>
          <a:lstStyle/>
          <a:p>
            <a:pPr algn="ctr"/>
            <a: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NGJASHMERITE </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DHE DALLIMET</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(2)</a:t>
            </a: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rgbClr val="0070C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37</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1353800" cy="5933440"/>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r>
              <a:rPr lang="sq-AL" sz="2400" b="1" dirty="0">
                <a:latin typeface="Cambria" panose="02040503050406030204" pitchFamily="18" charset="0"/>
                <a:ea typeface="Cambria" panose="02040503050406030204" pitchFamily="18" charset="0"/>
                <a:cs typeface="Arial" panose="020B0604020202020204" pitchFamily="34" charset="0"/>
              </a:rPr>
              <a:t>dallimet në mes të dy procedurave: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Në procedurën e hapur çdo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a:latin typeface="Cambria" panose="02040503050406030204" pitchFamily="18" charset="0"/>
                <a:ea typeface="Cambria" panose="02040503050406030204" pitchFamily="18" charset="0"/>
                <a:cs typeface="Arial" panose="020B0604020202020204" pitchFamily="34" charset="0"/>
              </a:rPr>
              <a:t>mund të dorëzojë një tender. Në procedurën e kufizuar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është i lejuar qe të kufizoj numrin e OE që fton për tender dhe të hartojë një listë të ngushte te OE.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lgn="ctr"/>
            <a:r>
              <a:rPr lang="sq-AL" sz="2400" dirty="0">
                <a:latin typeface="Cambria" panose="02040503050406030204" pitchFamily="18" charset="0"/>
                <a:ea typeface="Cambria" panose="02040503050406030204" pitchFamily="18" charset="0"/>
                <a:cs typeface="Arial" panose="020B0604020202020204" pitchFamily="34" charset="0"/>
              </a:rPr>
              <a:t>Kjo do të thotë se jo të gjithë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smtClean="0">
                <a:latin typeface="Cambria" panose="02040503050406030204" pitchFamily="18" charset="0"/>
                <a:ea typeface="Cambria" panose="02040503050406030204" pitchFamily="18" charset="0"/>
                <a:cs typeface="Arial" panose="020B0604020202020204" pitchFamily="34" charset="0"/>
              </a:rPr>
              <a:t>duhet </a:t>
            </a:r>
            <a:r>
              <a:rPr lang="sq-AL" sz="2400" dirty="0">
                <a:latin typeface="Cambria" panose="02040503050406030204" pitchFamily="18" charset="0"/>
                <a:ea typeface="Cambria" panose="02040503050406030204" pitchFamily="18" charset="0"/>
                <a:cs typeface="Arial" panose="020B0604020202020204" pitchFamily="34" charset="0"/>
              </a:rPr>
              <a:t>të ftohen në tender.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lgn="ct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2.   </a:t>
            </a:r>
            <a:r>
              <a:rPr lang="sq-AL" sz="2400" dirty="0">
                <a:latin typeface="Cambria" panose="02040503050406030204" pitchFamily="18" charset="0"/>
                <a:ea typeface="Cambria" panose="02040503050406030204" pitchFamily="18" charset="0"/>
                <a:cs typeface="Arial" panose="020B0604020202020204" pitchFamily="34" charset="0"/>
              </a:rPr>
              <a:t>Procedura e hapur është në përgjithësi e përshtatshme qe te  përdoret për blerjet </a:t>
            </a:r>
            <a:r>
              <a:rPr lang="sq-AL" sz="2400" dirty="0" err="1">
                <a:latin typeface="Cambria" panose="02040503050406030204" pitchFamily="18" charset="0"/>
                <a:ea typeface="Cambria" panose="02040503050406030204" pitchFamily="18" charset="0"/>
                <a:cs typeface="Arial" panose="020B0604020202020204" pitchFamily="34" charset="0"/>
              </a:rPr>
              <a:t>rutinore</a:t>
            </a:r>
            <a:r>
              <a:rPr lang="sq-AL" sz="2400" dirty="0">
                <a:latin typeface="Cambria" panose="02040503050406030204" pitchFamily="18" charset="0"/>
                <a:ea typeface="Cambria" panose="02040503050406030204" pitchFamily="18" charset="0"/>
                <a:cs typeface="Arial" panose="020B0604020202020204" pitchFamily="34" charset="0"/>
              </a:rPr>
              <a:t> dhe blerjet e drejtpërdrejta përderisa procedura e kufizuar gjithashtu mund të përdoret për blerjet </a:t>
            </a:r>
            <a:r>
              <a:rPr lang="sq-AL" sz="2400" dirty="0" err="1">
                <a:latin typeface="Cambria" panose="02040503050406030204" pitchFamily="18" charset="0"/>
                <a:ea typeface="Cambria" panose="02040503050406030204" pitchFamily="18" charset="0"/>
                <a:cs typeface="Arial" panose="020B0604020202020204" pitchFamily="34" charset="0"/>
              </a:rPr>
              <a:t>rutinore</a:t>
            </a:r>
            <a:r>
              <a:rPr lang="sq-AL" sz="2400" dirty="0">
                <a:latin typeface="Cambria" panose="02040503050406030204" pitchFamily="18" charset="0"/>
                <a:ea typeface="Cambria" panose="02040503050406030204" pitchFamily="18" charset="0"/>
                <a:cs typeface="Arial" panose="020B0604020202020204" pitchFamily="34" charset="0"/>
              </a:rPr>
              <a:t> dhe blerjet e drejtpërdrejta por procedura e kufizuar është veçanërisht e përshtatshme për prokurimet më komplekse dhe për blerjet jo </a:t>
            </a:r>
            <a:r>
              <a:rPr lang="sq-AL" sz="2400" dirty="0" err="1">
                <a:latin typeface="Cambria" panose="02040503050406030204" pitchFamily="18" charset="0"/>
                <a:ea typeface="Cambria" panose="02040503050406030204" pitchFamily="18" charset="0"/>
                <a:cs typeface="Arial" panose="020B0604020202020204" pitchFamily="34" charset="0"/>
              </a:rPr>
              <a:t>rutinore</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en-US" sz="2400" b="1"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957157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Autofit/>
          </a:bodyPr>
          <a:lstStyle/>
          <a:p>
            <a:pPr algn="ctr"/>
            <a: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NGJASHMERITE </a:t>
            </a: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DHE DALLIMET</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(3)</a:t>
            </a: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38</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a:bodyPr>
          <a:lstStyle/>
          <a:p>
            <a:pPr marL="0" lvl="0" indent="0">
              <a:buNone/>
            </a:pPr>
            <a:r>
              <a:rPr lang="en-US" sz="2400" dirty="0" smtClean="0">
                <a:latin typeface="Cambria" panose="02040503050406030204" pitchFamily="18" charset="0"/>
                <a:ea typeface="Cambria" panose="02040503050406030204" pitchFamily="18" charset="0"/>
                <a:cs typeface="Arial" panose="020B0604020202020204" pitchFamily="34" charset="0"/>
              </a:rPr>
              <a:t>3</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Procedura e hapur është në përgjithësi e përshtatshme qe te përdoret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 prokurimet me rrezik të ulët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ku </a:t>
            </a:r>
            <a:r>
              <a:rPr lang="sq-AL" sz="2400" b="1" dirty="0">
                <a:latin typeface="Cambria" panose="02040503050406030204" pitchFamily="18" charset="0"/>
                <a:ea typeface="Cambria" panose="02040503050406030204" pitchFamily="18" charset="0"/>
                <a:cs typeface="Arial" panose="020B0604020202020204" pitchFamily="34" charset="0"/>
              </a:rPr>
              <a:t>aftësia e furnizuesit është më pak e rëndësishme ose</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ku fokusi është në </a:t>
            </a:r>
            <a:r>
              <a:rPr lang="sq-AL" sz="2400" b="1" dirty="0" smtClean="0">
                <a:latin typeface="Cambria" panose="02040503050406030204" pitchFamily="18" charset="0"/>
                <a:ea typeface="Cambria" panose="02040503050406030204" pitchFamily="18" charset="0"/>
                <a:cs typeface="Arial" panose="020B0604020202020204" pitchFamily="34" charset="0"/>
              </a:rPr>
              <a:t>çmim.</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ndërsa procedura e kufizuar mund të përdoret kur </a:t>
            </a:r>
            <a:r>
              <a:rPr lang="sq-AL" sz="2400" b="1" dirty="0">
                <a:latin typeface="Cambria" panose="02040503050406030204" pitchFamily="18" charset="0"/>
                <a:ea typeface="Cambria" panose="02040503050406030204" pitchFamily="18" charset="0"/>
                <a:cs typeface="Arial" panose="020B0604020202020204" pitchFamily="34" charset="0"/>
              </a:rPr>
              <a:t>aftësia e furnizuesit është faktori kyç.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r>
              <a:rPr lang="en-US" sz="2400" dirty="0">
                <a:latin typeface="Cambria" panose="02040503050406030204" pitchFamily="18" charset="0"/>
                <a:ea typeface="Cambria" panose="02040503050406030204" pitchFamily="18" charset="0"/>
                <a:cs typeface="Arial" panose="020B0604020202020204" pitchFamily="34" charset="0"/>
              </a:rPr>
              <a:t>4. </a:t>
            </a:r>
            <a:r>
              <a:rPr lang="sq-AL" sz="2400" dirty="0">
                <a:latin typeface="Cambria" panose="02040503050406030204" pitchFamily="18" charset="0"/>
                <a:ea typeface="Cambria" panose="02040503050406030204" pitchFamily="18" charset="0"/>
                <a:cs typeface="Arial" panose="020B0604020202020204" pitchFamily="34" charset="0"/>
              </a:rPr>
              <a:t>Sipas procedurës së hapur, përzgjedhja dhe dhënia zhvillohen njëra pas tjetrës, si pjesë te të njëjtit proces, përderisa në procedurën e kufizuar përzgjedhja dhe shpërblimi zhvillohen në dy procese krejtësisht të ndara.</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en-US" sz="2400" b="1"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343458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Autofit/>
          </a:bodyPr>
          <a:lstStyle/>
          <a:p>
            <a:pPr algn="ctr"/>
            <a: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NGJASHMERITE </a:t>
            </a: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DHE DALLIMET</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(3)</a:t>
            </a: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39</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endParaRPr>
          </a:p>
          <a:p>
            <a:pPr lvl="0"/>
            <a:r>
              <a:rPr lang="sq-AL" sz="2400" b="1" dirty="0">
                <a:latin typeface="Cambria" panose="02040503050406030204" pitchFamily="18" charset="0"/>
                <a:ea typeface="Cambria" panose="02040503050406030204" pitchFamily="18" charset="0"/>
                <a:cs typeface="Arial" panose="020B0604020202020204" pitchFamily="34" charset="0"/>
              </a:rPr>
              <a:t>ngjashmëritë</a:t>
            </a:r>
            <a:r>
              <a:rPr lang="sq-AL" sz="2400" dirty="0">
                <a:latin typeface="Cambria" panose="02040503050406030204" pitchFamily="18" charset="0"/>
                <a:ea typeface="Cambria" panose="02040503050406030204" pitchFamily="18" charset="0"/>
                <a:cs typeface="Arial" panose="020B0604020202020204" pitchFamily="34" charset="0"/>
              </a:rPr>
              <a:t> në mes të dy procedurave</a:t>
            </a:r>
            <a:r>
              <a:rPr lang="sq-AL" sz="2400" b="1" dirty="0">
                <a:latin typeface="Cambria" panose="02040503050406030204" pitchFamily="18" charset="0"/>
                <a:ea typeface="Cambria" panose="02040503050406030204" pitchFamily="18" charset="0"/>
                <a:cs typeface="Arial" panose="020B0604020202020204" pitchFamily="34" charset="0"/>
              </a:rPr>
              <a:t>:</a:t>
            </a:r>
          </a:p>
          <a:p>
            <a:pPr lvl="0"/>
            <a:endParaRPr lang="en-US" sz="2400" b="1" dirty="0">
              <a:latin typeface="Cambria" panose="02040503050406030204" pitchFamily="18" charset="0"/>
              <a:ea typeface="Cambria" panose="02040503050406030204" pitchFamily="18" charset="0"/>
              <a:cs typeface="Arial" panose="020B0604020202020204" pitchFamily="34"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Tenderët mund të vlerësohen ose në bazë të kriterit çmimi më i ulët ose ne baze te kriterit tenderi ekonomikisht më i favorshëm.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Negocimi në çmim dhe aspekte të tjera themelore të cilat ka të ngjarë të shtrembërojë konkurrencën është i ndaluar.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Një AK është i lirë qe të zgjedhë midis procedurës së hapur dhe procedurës së kufizuar.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Nuk ka kushte ligjore qe duhet te përmbushen kur këto procedura përdoren.</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lgn="ctr">
              <a:buNone/>
            </a:pPr>
            <a:endParaRPr lang="en-US" sz="2400" b="1" dirty="0">
              <a:solidFill>
                <a:srgbClr val="FF0000"/>
              </a:solidFill>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47358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a:spLocks noGrp="1" noChangeArrowheads="1"/>
          </p:cNvSpPr>
          <p:nvPr>
            <p:ph idx="1"/>
          </p:nvPr>
        </p:nvSpPr>
        <p:spPr>
          <a:xfrm>
            <a:off x="633046" y="1016000"/>
            <a:ext cx="10930597" cy="5489302"/>
          </a:xfrm>
        </p:spPr>
        <p:txBody>
          <a:bodyPr rtlCol="0">
            <a:normAutofit/>
          </a:bodyPr>
          <a:lstStyle/>
          <a:p>
            <a:pPr marL="0" indent="0">
              <a:buNone/>
              <a:defRPr/>
            </a:pPr>
            <a:endParaRPr lang="en-US" sz="2400" dirty="0">
              <a:solidFill>
                <a:srgbClr val="FF0000"/>
              </a:solidFill>
              <a:latin typeface="Cambria" panose="02040503050406030204" pitchFamily="18" charset="0"/>
              <a:ea typeface="Cambria" panose="02040503050406030204" pitchFamily="18" charset="0"/>
            </a:endParaRPr>
          </a:p>
          <a:p>
            <a:pPr marL="0" indent="0">
              <a:buNone/>
              <a:defRPr/>
            </a:pPr>
            <a:endParaRPr lang="en-US" sz="2400" dirty="0">
              <a:solidFill>
                <a:srgbClr val="FF0000"/>
              </a:solidFill>
              <a:latin typeface="Cambria" panose="02040503050406030204" pitchFamily="18" charset="0"/>
              <a:ea typeface="Cambria" panose="02040503050406030204" pitchFamily="18" charset="0"/>
            </a:endParaRPr>
          </a:p>
          <a:p>
            <a:pPr marL="0" indent="0" algn="ctr">
              <a:buNone/>
            </a:pPr>
            <a:endParaRPr lang="sq-AL" sz="2400" b="1" dirty="0">
              <a:solidFill>
                <a:srgbClr val="FF0000"/>
              </a:solidFill>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 xmlns:a16="http://schemas.microsoft.com/office/drawing/2014/main" id="{7B78A24C-389C-420C-8176-30D4795A902A}"/>
              </a:ext>
            </a:extLst>
          </p:cNvPr>
          <p:cNvSpPr>
            <a:spLocks noGrp="1"/>
          </p:cNvSpPr>
          <p:nvPr>
            <p:ph type="sldNum" sz="quarter" idx="12"/>
          </p:nvPr>
        </p:nvSpPr>
        <p:spPr/>
        <p:txBody>
          <a:bodyPr/>
          <a:lstStyle/>
          <a:p>
            <a:fld id="{9C03C522-1143-49B6-AB7C-7C4373FD91C7}" type="slidenum">
              <a:rPr lang="sq-AL" smtClean="0"/>
              <a:t>4</a:t>
            </a:fld>
            <a:endParaRPr lang="sq-AL"/>
          </a:p>
        </p:txBody>
      </p:sp>
      <p:sp>
        <p:nvSpPr>
          <p:cNvPr id="6" name="Rectangle 3">
            <a:extLst>
              <a:ext uri="{FF2B5EF4-FFF2-40B4-BE49-F238E27FC236}">
                <a16:creationId xmlns="" xmlns:a16="http://schemas.microsoft.com/office/drawing/2014/main" id="{BA980372-EBF7-4A57-9B6F-7E5D6E4B4468}"/>
              </a:ext>
            </a:extLst>
          </p:cNvPr>
          <p:cNvSpPr txBox="1">
            <a:spLocks noChangeArrowheads="1"/>
          </p:cNvSpPr>
          <p:nvPr/>
        </p:nvSpPr>
        <p:spPr>
          <a:xfrm>
            <a:off x="277446" y="457200"/>
            <a:ext cx="10930597" cy="7852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defRPr/>
            </a:pPr>
            <a:r>
              <a:rPr lang="sq-AL" sz="3600" b="1" dirty="0">
                <a:solidFill>
                  <a:srgbClr val="002060"/>
                </a:solidFill>
                <a:latin typeface="Arial" panose="020B0604020202020204" pitchFamily="34" charset="0"/>
                <a:cs typeface="Arial" panose="020B0604020202020204" pitchFamily="34" charset="0"/>
              </a:rPr>
              <a:t>Historiku</a:t>
            </a:r>
            <a:endParaRPr lang="en-GB" sz="3600" b="1" kern="0" dirty="0">
              <a:solidFill>
                <a:srgbClr val="002060"/>
              </a:solidFill>
              <a:effectLst>
                <a:outerShdw blurRad="38100" dist="38100" dir="2700000" algn="tl">
                  <a:srgbClr val="000000">
                    <a:alpha val="43137"/>
                  </a:srgbClr>
                </a:outerShdw>
              </a:effectLst>
              <a:latin typeface="Arial" panose="020B0604020202020204" pitchFamily="34" charset="0"/>
              <a:cs typeface="Arial" pitchFamily="34" charset="0"/>
            </a:endParaRPr>
          </a:p>
          <a:p>
            <a:pPr marL="0" indent="0">
              <a:buFont typeface="Arial" panose="020B0604020202020204" pitchFamily="34" charset="0"/>
              <a:buNone/>
              <a:defRPr/>
            </a:pPr>
            <a:endParaRPr lang="en-US" sz="3600" dirty="0">
              <a:solidFill>
                <a:srgbClr val="FF0000"/>
              </a:solidFill>
            </a:endParaRPr>
          </a:p>
          <a:p>
            <a:pPr marL="0" indent="0">
              <a:buFont typeface="Arial" panose="020B0604020202020204" pitchFamily="34" charset="0"/>
              <a:buNone/>
              <a:defRPr/>
            </a:pPr>
            <a:endParaRPr lang="en-US" sz="3600" dirty="0">
              <a:solidFill>
                <a:srgbClr val="FF0000"/>
              </a:solidFill>
            </a:endParaRPr>
          </a:p>
          <a:p>
            <a:pPr marL="0" indent="0" algn="ctr">
              <a:buFont typeface="Arial" panose="020B0604020202020204" pitchFamily="34" charset="0"/>
              <a:buNone/>
            </a:pPr>
            <a:endParaRPr lang="sq-AL" sz="3600" b="1" dirty="0">
              <a:solidFill>
                <a:srgbClr val="FF0000"/>
              </a:solidFill>
            </a:endParaRPr>
          </a:p>
        </p:txBody>
      </p:sp>
      <p:graphicFrame>
        <p:nvGraphicFramePr>
          <p:cNvPr id="10" name="Table 10">
            <a:extLst>
              <a:ext uri="{FF2B5EF4-FFF2-40B4-BE49-F238E27FC236}">
                <a16:creationId xmlns="" xmlns:a16="http://schemas.microsoft.com/office/drawing/2014/main" id="{3EE9CC23-A349-4C75-9722-CABC67313241}"/>
              </a:ext>
            </a:extLst>
          </p:cNvPr>
          <p:cNvGraphicFramePr>
            <a:graphicFrameLocks noGrp="1"/>
          </p:cNvGraphicFramePr>
          <p:nvPr>
            <p:extLst>
              <p:ext uri="{D42A27DB-BD31-4B8C-83A1-F6EECF244321}">
                <p14:modId xmlns:p14="http://schemas.microsoft.com/office/powerpoint/2010/main" val="1559530806"/>
              </p:ext>
            </p:extLst>
          </p:nvPr>
        </p:nvGraphicFramePr>
        <p:xfrm>
          <a:off x="365758" y="1114696"/>
          <a:ext cx="11329852" cy="5241654"/>
        </p:xfrm>
        <a:graphic>
          <a:graphicData uri="http://schemas.openxmlformats.org/drawingml/2006/table">
            <a:tbl>
              <a:tblPr firstRow="1" bandRow="1">
                <a:tableStyleId>{5C22544A-7EE6-4342-B048-85BDC9FD1C3A}</a:tableStyleId>
              </a:tblPr>
              <a:tblGrid>
                <a:gridCol w="5664926">
                  <a:extLst>
                    <a:ext uri="{9D8B030D-6E8A-4147-A177-3AD203B41FA5}">
                      <a16:colId xmlns="" xmlns:a16="http://schemas.microsoft.com/office/drawing/2014/main" val="3587316764"/>
                    </a:ext>
                  </a:extLst>
                </a:gridCol>
                <a:gridCol w="5664926">
                  <a:extLst>
                    <a:ext uri="{9D8B030D-6E8A-4147-A177-3AD203B41FA5}">
                      <a16:colId xmlns="" xmlns:a16="http://schemas.microsoft.com/office/drawing/2014/main" val="3516702489"/>
                    </a:ext>
                  </a:extLst>
                </a:gridCol>
              </a:tblGrid>
              <a:tr h="582406">
                <a:tc>
                  <a:txBody>
                    <a:bodyPr/>
                    <a:lstStyle/>
                    <a:p>
                      <a:r>
                        <a:rPr lang="sq-AL" sz="2400" noProof="0" dirty="0">
                          <a:solidFill>
                            <a:schemeClr val="tx1"/>
                          </a:solidFill>
                          <a:latin typeface="Arial" panose="020B0604020202020204" pitchFamily="34" charset="0"/>
                          <a:cs typeface="Arial" panose="020B0604020202020204" pitchFamily="34" charset="0"/>
                        </a:rPr>
                        <a:t>Ligji</a:t>
                      </a:r>
                    </a:p>
                  </a:txBody>
                  <a:tcPr/>
                </a:tc>
                <a:tc>
                  <a:txBody>
                    <a:bodyPr/>
                    <a:lstStyle/>
                    <a:p>
                      <a:r>
                        <a:rPr lang="sq-AL" sz="2400" noProof="0" dirty="0" smtClean="0">
                          <a:solidFill>
                            <a:schemeClr val="tx1"/>
                          </a:solidFill>
                          <a:latin typeface="Arial" panose="020B0604020202020204" pitchFamily="34" charset="0"/>
                          <a:cs typeface="Arial" panose="020B0604020202020204" pitchFamily="34" charset="0"/>
                        </a:rPr>
                        <a:t>Përdorimi i procedurës </a:t>
                      </a:r>
                      <a:r>
                        <a:rPr lang="sq-AL" sz="2400" noProof="0" dirty="0">
                          <a:solidFill>
                            <a:schemeClr val="tx1"/>
                          </a:solidFill>
                          <a:latin typeface="Arial" panose="020B0604020202020204" pitchFamily="34" charset="0"/>
                          <a:cs typeface="Arial" panose="020B0604020202020204" pitchFamily="34" charset="0"/>
                        </a:rPr>
                        <a:t>me miratim </a:t>
                      </a:r>
                    </a:p>
                  </a:txBody>
                  <a:tcPr/>
                </a:tc>
                <a:extLst>
                  <a:ext uri="{0D108BD9-81ED-4DB2-BD59-A6C34878D82A}">
                    <a16:rowId xmlns="" xmlns:a16="http://schemas.microsoft.com/office/drawing/2014/main" val="2849483983"/>
                  </a:ext>
                </a:extLst>
              </a:tr>
              <a:tr h="1048331">
                <a:tc>
                  <a:txBody>
                    <a:bodyPr/>
                    <a:lstStyle/>
                    <a:p>
                      <a:r>
                        <a:rPr lang="sq-AL" sz="2400" b="1" noProof="0" dirty="0">
                          <a:solidFill>
                            <a:schemeClr val="tx1"/>
                          </a:solidFill>
                          <a:latin typeface="Arial" panose="020B0604020202020204" pitchFamily="34" charset="0"/>
                          <a:cs typeface="Arial" panose="020B0604020202020204" pitchFamily="34" charset="0"/>
                        </a:rPr>
                        <a:t>LIGJI Nr. 2003/17, 2004 </a:t>
                      </a:r>
                      <a:endParaRPr lang="sq-AL" sz="2400" noProof="0" dirty="0">
                        <a:solidFill>
                          <a:schemeClr val="tx1"/>
                        </a:solidFill>
                        <a:latin typeface="Arial" panose="020B0604020202020204" pitchFamily="34" charset="0"/>
                        <a:cs typeface="Arial" panose="020B0604020202020204" pitchFamily="34" charset="0"/>
                      </a:endParaRPr>
                    </a:p>
                  </a:txBody>
                  <a:tcPr/>
                </a:tc>
                <a:tc>
                  <a:txBody>
                    <a:bodyPr/>
                    <a:lstStyle/>
                    <a:p>
                      <a:r>
                        <a:rPr lang="sq-AL" sz="2400" noProof="0" dirty="0">
                          <a:solidFill>
                            <a:schemeClr val="tx1"/>
                          </a:solidFill>
                          <a:latin typeface="Arial" panose="020B0604020202020204" pitchFamily="34" charset="0"/>
                          <a:cs typeface="Arial" panose="020B0604020202020204" pitchFamily="34" charset="0"/>
                        </a:rPr>
                        <a:t>APP</a:t>
                      </a:r>
                    </a:p>
                    <a:p>
                      <a:r>
                        <a:rPr lang="sq-AL" sz="2400" noProof="0" dirty="0">
                          <a:solidFill>
                            <a:schemeClr val="tx1"/>
                          </a:solidFill>
                          <a:latin typeface="Arial" panose="020B0604020202020204" pitchFamily="34" charset="0"/>
                          <a:cs typeface="Arial" panose="020B0604020202020204" pitchFamily="34" charset="0"/>
                        </a:rPr>
                        <a:t>3 aplikacione dhe 3 oferta</a:t>
                      </a:r>
                    </a:p>
                  </a:txBody>
                  <a:tcPr/>
                </a:tc>
                <a:extLst>
                  <a:ext uri="{0D108BD9-81ED-4DB2-BD59-A6C34878D82A}">
                    <a16:rowId xmlns="" xmlns:a16="http://schemas.microsoft.com/office/drawing/2014/main" val="583322585"/>
                  </a:ext>
                </a:extLst>
              </a:tr>
              <a:tr h="1048331">
                <a:tc>
                  <a:txBody>
                    <a:bodyPr/>
                    <a:lstStyle/>
                    <a:p>
                      <a:r>
                        <a:rPr lang="sq-AL" sz="2400" b="1" noProof="0" dirty="0">
                          <a:solidFill>
                            <a:schemeClr val="tx1"/>
                          </a:solidFill>
                          <a:latin typeface="Arial" panose="020B0604020202020204" pitchFamily="34" charset="0"/>
                          <a:cs typeface="Arial" panose="020B0604020202020204" pitchFamily="34" charset="0"/>
                        </a:rPr>
                        <a:t>Nr. 2007/20, 2007</a:t>
                      </a:r>
                      <a:endParaRPr lang="sq-AL" sz="2400" noProof="0" dirty="0">
                        <a:solidFill>
                          <a:schemeClr val="tx1"/>
                        </a:solidFill>
                        <a:latin typeface="Arial" panose="020B0604020202020204" pitchFamily="34" charset="0"/>
                        <a:cs typeface="Arial" panose="020B0604020202020204" pitchFamily="34" charset="0"/>
                      </a:endParaRPr>
                    </a:p>
                  </a:txBody>
                  <a:tcPr/>
                </a:tc>
                <a:tc>
                  <a:txBody>
                    <a:bodyPr/>
                    <a:lstStyle/>
                    <a:p>
                      <a:r>
                        <a:rPr lang="sq-AL" sz="2400" kern="1200" noProof="0" dirty="0">
                          <a:solidFill>
                            <a:schemeClr val="tx1"/>
                          </a:solidFill>
                          <a:latin typeface="Arial" panose="020B0604020202020204" pitchFamily="34" charset="0"/>
                          <a:ea typeface="+mn-ea"/>
                          <a:cs typeface="Arial" panose="020B0604020202020204" pitchFamily="34" charset="0"/>
                        </a:rPr>
                        <a:t>Konstatimi me shkrim nga ZP</a:t>
                      </a:r>
                    </a:p>
                    <a:p>
                      <a:pPr marL="0" marR="0" lvl="0" indent="0" algn="l" defTabSz="914400" rtl="0" eaLnBrk="1" fontAlgn="auto" latinLnBrk="0" hangingPunct="1">
                        <a:lnSpc>
                          <a:spcPct val="100000"/>
                        </a:lnSpc>
                        <a:spcBef>
                          <a:spcPts val="0"/>
                        </a:spcBef>
                        <a:spcAft>
                          <a:spcPts val="0"/>
                        </a:spcAft>
                        <a:buClrTx/>
                        <a:buSzTx/>
                        <a:buFontTx/>
                        <a:buNone/>
                        <a:tabLst/>
                        <a:defRPr/>
                      </a:pPr>
                      <a:r>
                        <a:rPr lang="sq-AL" sz="2400" noProof="0" dirty="0">
                          <a:solidFill>
                            <a:schemeClr val="tx1"/>
                          </a:solidFill>
                          <a:latin typeface="Arial" panose="020B0604020202020204" pitchFamily="34" charset="0"/>
                          <a:cs typeface="Arial" panose="020B0604020202020204" pitchFamily="34" charset="0"/>
                        </a:rPr>
                        <a:t>3 aplikacione dhe 3 oferta</a:t>
                      </a:r>
                    </a:p>
                  </a:txBody>
                  <a:tcPr/>
                </a:tc>
                <a:extLst>
                  <a:ext uri="{0D108BD9-81ED-4DB2-BD59-A6C34878D82A}">
                    <a16:rowId xmlns="" xmlns:a16="http://schemas.microsoft.com/office/drawing/2014/main" val="4202067675"/>
                  </a:ext>
                </a:extLst>
              </a:tr>
              <a:tr h="1048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2400" b="1" noProof="0" dirty="0">
                          <a:solidFill>
                            <a:schemeClr val="tx1"/>
                          </a:solidFill>
                          <a:latin typeface="Arial" panose="020B0604020202020204" pitchFamily="34" charset="0"/>
                          <a:cs typeface="Arial" panose="020B0604020202020204" pitchFamily="34" charset="0"/>
                        </a:rPr>
                        <a:t>Ligji nr. 03/L-241, 2010</a:t>
                      </a:r>
                    </a:p>
                  </a:txBody>
                  <a:tcPr/>
                </a:tc>
                <a:tc>
                  <a:txBody>
                    <a:bodyPr/>
                    <a:lstStyle/>
                    <a:p>
                      <a:r>
                        <a:rPr lang="sq-AL" sz="2400" noProof="0" dirty="0">
                          <a:solidFill>
                            <a:schemeClr val="tx1"/>
                          </a:solidFill>
                          <a:latin typeface="Arial" panose="020B0604020202020204" pitchFamily="34" charset="0"/>
                          <a:cs typeface="Arial" panose="020B0604020202020204" pitchFamily="34" charset="0"/>
                        </a:rPr>
                        <a:t>AK</a:t>
                      </a:r>
                    </a:p>
                    <a:p>
                      <a:pPr marL="0" marR="0" lvl="0" indent="0" algn="l" defTabSz="914400" rtl="0" eaLnBrk="1" fontAlgn="auto" latinLnBrk="0" hangingPunct="1">
                        <a:lnSpc>
                          <a:spcPct val="100000"/>
                        </a:lnSpc>
                        <a:spcBef>
                          <a:spcPts val="0"/>
                        </a:spcBef>
                        <a:spcAft>
                          <a:spcPts val="0"/>
                        </a:spcAft>
                        <a:buClrTx/>
                        <a:buSzTx/>
                        <a:buFontTx/>
                        <a:buNone/>
                        <a:tabLst/>
                        <a:defRPr/>
                      </a:pPr>
                      <a:r>
                        <a:rPr lang="sq-AL" sz="2400" noProof="0" dirty="0">
                          <a:solidFill>
                            <a:schemeClr val="tx1"/>
                          </a:solidFill>
                          <a:latin typeface="Arial" panose="020B0604020202020204" pitchFamily="34" charset="0"/>
                          <a:cs typeface="Arial" panose="020B0604020202020204" pitchFamily="34" charset="0"/>
                        </a:rPr>
                        <a:t>3 aplikacione dhe 3 oferta</a:t>
                      </a:r>
                    </a:p>
                  </a:txBody>
                  <a:tcPr/>
                </a:tc>
                <a:extLst>
                  <a:ext uri="{0D108BD9-81ED-4DB2-BD59-A6C34878D82A}">
                    <a16:rowId xmlns="" xmlns:a16="http://schemas.microsoft.com/office/drawing/2014/main" val="870397743"/>
                  </a:ext>
                </a:extLst>
              </a:tr>
              <a:tr h="1514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2400" b="1" noProof="0" dirty="0">
                          <a:solidFill>
                            <a:schemeClr val="tx1"/>
                          </a:solidFill>
                          <a:latin typeface="Arial" panose="020B0604020202020204" pitchFamily="34" charset="0"/>
                          <a:cs typeface="Arial" panose="020B0604020202020204" pitchFamily="34" charset="0"/>
                        </a:rPr>
                        <a:t>Ligji nr. </a:t>
                      </a:r>
                      <a:r>
                        <a:rPr lang="sq-AL" sz="2400" b="1" noProof="0" dirty="0" smtClean="0">
                          <a:solidFill>
                            <a:schemeClr val="tx1"/>
                          </a:solidFill>
                          <a:latin typeface="Arial" panose="020B0604020202020204" pitchFamily="34" charset="0"/>
                          <a:cs typeface="Arial" panose="020B0604020202020204" pitchFamily="34" charset="0"/>
                        </a:rPr>
                        <a:t>04/L-042, 2016 </a:t>
                      </a:r>
                    </a:p>
                    <a:p>
                      <a:pPr marL="0" marR="0" lvl="0" indent="0" algn="l" defTabSz="914400" rtl="0" eaLnBrk="1" fontAlgn="auto" latinLnBrk="0" hangingPunct="1">
                        <a:lnSpc>
                          <a:spcPct val="100000"/>
                        </a:lnSpc>
                        <a:spcBef>
                          <a:spcPts val="0"/>
                        </a:spcBef>
                        <a:spcAft>
                          <a:spcPts val="0"/>
                        </a:spcAft>
                        <a:buClrTx/>
                        <a:buSzTx/>
                        <a:buFontTx/>
                        <a:buNone/>
                        <a:tabLst/>
                        <a:defRPr/>
                      </a:pPr>
                      <a:r>
                        <a:rPr lang="sq-AL" sz="2400" b="1" noProof="0" dirty="0" smtClean="0">
                          <a:solidFill>
                            <a:schemeClr val="tx1"/>
                          </a:solidFill>
                          <a:latin typeface="Arial" panose="020B0604020202020204" pitchFamily="34" charset="0"/>
                          <a:cs typeface="Arial" panose="020B0604020202020204" pitchFamily="34" charset="0"/>
                        </a:rPr>
                        <a:t>i </a:t>
                      </a:r>
                      <a:r>
                        <a:rPr lang="sq-AL" sz="2400" b="1" noProof="0" dirty="0" err="1" smtClean="0">
                          <a:solidFill>
                            <a:schemeClr val="tx1"/>
                          </a:solidFill>
                          <a:latin typeface="Arial" panose="020B0604020202020204" pitchFamily="34" charset="0"/>
                          <a:cs typeface="Arial" panose="020B0604020202020204" pitchFamily="34" charset="0"/>
                        </a:rPr>
                        <a:t>amandamentuar</a:t>
                      </a:r>
                      <a:r>
                        <a:rPr lang="sq-AL" sz="2400" b="1" noProof="0" dirty="0" smtClean="0">
                          <a:solidFill>
                            <a:schemeClr val="tx1"/>
                          </a:solidFill>
                          <a:latin typeface="Arial" panose="020B0604020202020204" pitchFamily="34" charset="0"/>
                          <a:cs typeface="Arial" panose="020B0604020202020204" pitchFamily="34" charset="0"/>
                        </a:rPr>
                        <a:t> </a:t>
                      </a:r>
                      <a:endParaRPr lang="sq-AL" sz="2400" b="1" noProof="0" dirty="0">
                        <a:solidFill>
                          <a:schemeClr val="tx1"/>
                        </a:solidFill>
                        <a:latin typeface="Arial" panose="020B0604020202020204" pitchFamily="34" charset="0"/>
                        <a:cs typeface="Arial" panose="020B0604020202020204" pitchFamily="34" charset="0"/>
                      </a:endParaRPr>
                    </a:p>
                    <a:p>
                      <a:endParaRPr lang="sq-AL" sz="2400" noProof="0" dirty="0">
                        <a:solidFill>
                          <a:schemeClr val="tx1"/>
                        </a:solidFill>
                        <a:latin typeface="Arial" panose="020B0604020202020204" pitchFamily="34" charset="0"/>
                        <a:cs typeface="Arial" panose="020B0604020202020204" pitchFamily="34" charset="0"/>
                      </a:endParaRPr>
                    </a:p>
                  </a:txBody>
                  <a:tcPr/>
                </a:tc>
                <a:tc>
                  <a:txBody>
                    <a:bodyPr/>
                    <a:lstStyle/>
                    <a:p>
                      <a:r>
                        <a:rPr lang="sq-AL" sz="2400" noProof="0" dirty="0">
                          <a:solidFill>
                            <a:schemeClr val="tx1"/>
                          </a:solidFill>
                          <a:latin typeface="Arial" panose="020B0604020202020204" pitchFamily="34" charset="0"/>
                          <a:cs typeface="Arial" panose="020B0604020202020204" pitchFamily="34" charset="0"/>
                        </a:rPr>
                        <a:t>AK</a:t>
                      </a:r>
                    </a:p>
                    <a:p>
                      <a:pPr marL="0" marR="0" lvl="0" indent="0" algn="l" defTabSz="914400" rtl="0" eaLnBrk="1" fontAlgn="auto" latinLnBrk="0" hangingPunct="1">
                        <a:lnSpc>
                          <a:spcPct val="100000"/>
                        </a:lnSpc>
                        <a:spcBef>
                          <a:spcPts val="0"/>
                        </a:spcBef>
                        <a:spcAft>
                          <a:spcPts val="0"/>
                        </a:spcAft>
                        <a:buClrTx/>
                        <a:buSzTx/>
                        <a:buFontTx/>
                        <a:buNone/>
                        <a:tabLst/>
                        <a:defRPr/>
                      </a:pPr>
                      <a:r>
                        <a:rPr lang="sq-AL" sz="2400" noProof="0" dirty="0">
                          <a:solidFill>
                            <a:schemeClr val="tx1"/>
                          </a:solidFill>
                          <a:latin typeface="Arial" panose="020B0604020202020204" pitchFamily="34" charset="0"/>
                          <a:cs typeface="Arial" panose="020B0604020202020204" pitchFamily="34" charset="0"/>
                        </a:rPr>
                        <a:t>3 aplikacione dhe 1 oferta</a:t>
                      </a:r>
                    </a:p>
                    <a:p>
                      <a:endParaRPr lang="sq-AL" sz="2400" noProof="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491922558"/>
                  </a:ext>
                </a:extLst>
              </a:tr>
            </a:tbl>
          </a:graphicData>
        </a:graphic>
      </p:graphicFrame>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757575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7"/>
            <a:ext cx="12192000" cy="980905"/>
          </a:xfrm>
        </p:spPr>
        <p:txBody>
          <a:bodyPr>
            <a:normAutofit/>
          </a:bodyPr>
          <a:lstStyle/>
          <a:p>
            <a:pPr lvl="0" algn="ct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AVANTAZHET dhe DISAVANTAZHET </a:t>
            </a:r>
            <a:endPar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40</a:t>
            </a:fld>
            <a:endParaRPr lang="sq-AL"/>
          </a:p>
        </p:txBody>
      </p:sp>
      <p:sp>
        <p:nvSpPr>
          <p:cNvPr id="6" name="Content Placeholder 5">
            <a:extLst>
              <a:ext uri="{FF2B5EF4-FFF2-40B4-BE49-F238E27FC236}">
                <a16:creationId xmlns="" xmlns:a16="http://schemas.microsoft.com/office/drawing/2014/main" id="{1C24C919-A060-4E3C-95B2-28ACF144D6A3}"/>
              </a:ext>
            </a:extLst>
          </p:cNvPr>
          <p:cNvSpPr>
            <a:spLocks noGrp="1"/>
          </p:cNvSpPr>
          <p:nvPr>
            <p:ph idx="1"/>
          </p:nvPr>
        </p:nvSpPr>
        <p:spPr>
          <a:xfrm>
            <a:off x="0" y="924560"/>
            <a:ext cx="12192000" cy="5252403"/>
          </a:xfrm>
        </p:spPr>
        <p:txBody>
          <a:bodyPr>
            <a:normAutofit lnSpcReduction="10000"/>
          </a:bodyPr>
          <a:lstStyle/>
          <a:p>
            <a:pPr marL="0" indent="0" algn="ctr">
              <a:buNone/>
            </a:pPr>
            <a:r>
              <a:rPr lang="sq-AL" sz="2400" dirty="0">
                <a:solidFill>
                  <a:schemeClr val="bg2">
                    <a:lumMod val="60000"/>
                    <a:lumOff val="40000"/>
                  </a:schemeClr>
                </a:solidFill>
                <a:latin typeface="Cambria" panose="02040503050406030204" pitchFamily="18" charset="0"/>
                <a:ea typeface="Cambria" panose="02040503050406030204" pitchFamily="18" charset="0"/>
                <a:cs typeface="Arial" panose="020B0604020202020204" pitchFamily="34" charset="0"/>
              </a:rPr>
              <a:t> </a:t>
            </a:r>
            <a:endParaRPr lang="en-US" sz="2400" dirty="0">
              <a:solidFill>
                <a:schemeClr val="bg2">
                  <a:lumMod val="60000"/>
                  <a:lumOff val="40000"/>
                </a:schemeClr>
              </a:solidFill>
              <a:latin typeface="Cambria" panose="02040503050406030204" pitchFamily="18" charset="0"/>
              <a:ea typeface="Cambria" panose="02040503050406030204" pitchFamily="18" charset="0"/>
              <a:cs typeface="Arial" panose="020B0604020202020204" pitchFamily="34" charset="0"/>
            </a:endParaRPr>
          </a:p>
          <a:p>
            <a:r>
              <a:rPr lang="sq-AL" sz="2400" b="1" dirty="0">
                <a:latin typeface="Cambria" panose="02040503050406030204" pitchFamily="18" charset="0"/>
                <a:ea typeface="Cambria" panose="02040503050406030204" pitchFamily="18" charset="0"/>
                <a:cs typeface="Arial" panose="020B0604020202020204" pitchFamily="34" charset="0"/>
              </a:rPr>
              <a:t>Avantazhet e</a:t>
            </a:r>
            <a:r>
              <a:rPr lang="sq-AL" sz="2400" dirty="0">
                <a:latin typeface="Cambria" panose="02040503050406030204" pitchFamily="18" charset="0"/>
                <a:ea typeface="Cambria" panose="02040503050406030204" pitchFamily="18" charset="0"/>
                <a:cs typeface="Arial" panose="020B0604020202020204" pitchFamily="34" charset="0"/>
              </a:rPr>
              <a:t> procedurës </a:t>
            </a:r>
            <a:r>
              <a:rPr lang="sq-AL" sz="2400" dirty="0" smtClean="0">
                <a:latin typeface="Cambria" panose="02040503050406030204" pitchFamily="18" charset="0"/>
                <a:ea typeface="Cambria" panose="02040503050406030204" pitchFamily="18" charset="0"/>
                <a:cs typeface="Arial" panose="020B0604020202020204" pitchFamily="34" charset="0"/>
              </a:rPr>
              <a:t>së </a:t>
            </a:r>
            <a:r>
              <a:rPr lang="sq-AL" sz="2400" dirty="0">
                <a:latin typeface="Cambria" panose="02040503050406030204" pitchFamily="18" charset="0"/>
                <a:ea typeface="Cambria" panose="02040503050406030204" pitchFamily="18" charset="0"/>
                <a:cs typeface="Arial" panose="020B0604020202020204" pitchFamily="34" charset="0"/>
              </a:rPr>
              <a:t>kufizuar: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lnSpc>
                <a:spcPct val="110000"/>
              </a:lnSpc>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Duke kufizuar numrin e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a:latin typeface="Cambria" panose="02040503050406030204" pitchFamily="18" charset="0"/>
                <a:ea typeface="Cambria" panose="02040503050406030204" pitchFamily="18" charset="0"/>
                <a:cs typeface="Arial" panose="020B0604020202020204" pitchFamily="34" charset="0"/>
              </a:rPr>
              <a:t>që marrin pjesë në fazën e tenderit, shpenzimet e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mund të jenë më e ulëta dhe koha e shpenzuar në vlerësim mund të jetë më e shkurtër se në procedurën e hapur.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lnSpc>
                <a:spcPct val="110000"/>
              </a:lnSpc>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Kufizimi në numrin e ofertuesve mund të ndihmoj në shmangien e kostove të panevojshme që ndërlidhen me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a:latin typeface="Cambria" panose="02040503050406030204" pitchFamily="18" charset="0"/>
                <a:ea typeface="Cambria" panose="02040503050406030204" pitchFamily="18" charset="0"/>
                <a:cs typeface="Arial" panose="020B0604020202020204" pitchFamily="34" charset="0"/>
              </a:rPr>
              <a:t>që nuk janë të </a:t>
            </a:r>
            <a:r>
              <a:rPr lang="sq-AL" sz="2400" dirty="0" err="1">
                <a:latin typeface="Cambria" panose="02040503050406030204" pitchFamily="18" charset="0"/>
                <a:ea typeface="Cambria" panose="02040503050406030204" pitchFamily="18" charset="0"/>
                <a:cs typeface="Arial" panose="020B0604020202020204" pitchFamily="34" charset="0"/>
              </a:rPr>
              <a:t>përshtatshem</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lnSpc>
                <a:spcPct val="110000"/>
              </a:lnSpc>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Kjo mund të rezultojë në më shumë operatorë të interesuar ekonomik te cilët dorëzojnë </a:t>
            </a:r>
            <a:r>
              <a:rPr lang="sq-AL" sz="2400" b="1" dirty="0">
                <a:latin typeface="Cambria" panose="02040503050406030204" pitchFamily="18" charset="0"/>
                <a:ea typeface="Cambria" panose="02040503050406030204" pitchFamily="18" charset="0"/>
                <a:cs typeface="Arial" panose="020B0604020202020204" pitchFamily="34" charset="0"/>
              </a:rPr>
              <a:t>tenderë te cilësisë më të mirë</a:t>
            </a:r>
            <a:r>
              <a:rPr lang="sq-AL" sz="2400" dirty="0">
                <a:latin typeface="Cambria" panose="02040503050406030204" pitchFamily="18" charset="0"/>
                <a:ea typeface="Cambria" panose="02040503050406030204" pitchFamily="18" charset="0"/>
                <a:cs typeface="Arial" panose="020B0604020202020204" pitchFamily="34" charset="0"/>
              </a:rPr>
              <a:t>, duke lehtësuar konkurrencën më efektive.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indent="-457200">
              <a:lnSpc>
                <a:spcPct val="110000"/>
              </a:lnSpc>
              <a:buFontTx/>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Numri i ofertuesve është më i vogël, prandaj interesi i OE qe të dorëzojnë tender shumë me konkurrues është shumë më i larte dhe kështu mundësia për AK qe të arrij </a:t>
            </a:r>
            <a:r>
              <a:rPr lang="sq-AL" sz="2400" b="1" dirty="0">
                <a:latin typeface="Cambria" panose="02040503050406030204" pitchFamily="18" charset="0"/>
                <a:ea typeface="Cambria" panose="02040503050406030204" pitchFamily="18" charset="0"/>
                <a:cs typeface="Arial" panose="020B0604020202020204" pitchFamily="34" charset="0"/>
              </a:rPr>
              <a:t>një vlerë më të larte për paranë është shumë më e madhe.</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lgn="ctr"/>
            <a:endParaRPr lang="en-US" sz="2400" b="1"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242904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980905"/>
          </a:xfrm>
        </p:spPr>
        <p:txBody>
          <a:bodyPr>
            <a:normAutofit/>
          </a:bodyPr>
          <a:lstStyle/>
          <a:p>
            <a:pPr lvl="0" algn="ct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AVANTAZHET dhe DISAVANTAZHET</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(2)</a:t>
            </a:r>
            <a:r>
              <a:rPr lang="sq-AL" sz="2400" b="1" dirty="0">
                <a:solidFill>
                  <a:srgbClr val="002060"/>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41</a:t>
            </a:fld>
            <a:endParaRPr lang="sq-AL"/>
          </a:p>
        </p:txBody>
      </p:sp>
      <p:sp>
        <p:nvSpPr>
          <p:cNvPr id="7" name="Content Placeholder 6">
            <a:extLst>
              <a:ext uri="{FF2B5EF4-FFF2-40B4-BE49-F238E27FC236}">
                <a16:creationId xmlns="" xmlns:a16="http://schemas.microsoft.com/office/drawing/2014/main" id="{16AD838F-E3A4-45EF-BD8A-64012C9D1C6C}"/>
              </a:ext>
            </a:extLst>
          </p:cNvPr>
          <p:cNvSpPr>
            <a:spLocks noGrp="1"/>
          </p:cNvSpPr>
          <p:nvPr>
            <p:ph idx="1"/>
          </p:nvPr>
        </p:nvSpPr>
        <p:spPr>
          <a:xfrm>
            <a:off x="0" y="1105988"/>
            <a:ext cx="12192000" cy="4684359"/>
          </a:xfrm>
          <a:prstGeom prst="rect">
            <a:avLst/>
          </a:prstGeom>
        </p:spPr>
        <p:txBody>
          <a:bodyPr wrap="square">
            <a:spAutoFit/>
          </a:bodyPr>
          <a:lstStyle/>
          <a:p>
            <a:pPr>
              <a:buFont typeface="Arial" pitchFamily="34" charset="0"/>
              <a:buChar char="•"/>
            </a:pP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err="1">
                <a:latin typeface="Cambria" panose="02040503050406030204" pitchFamily="18" charset="0"/>
                <a:ea typeface="Cambria" panose="02040503050406030204" pitchFamily="18" charset="0"/>
                <a:cs typeface="Arial" panose="020B0604020202020204" pitchFamily="34" charset="0"/>
              </a:rPr>
              <a:t>Disavantazhet</a:t>
            </a:r>
            <a:r>
              <a:rPr lang="sq-AL" sz="2400" b="1" dirty="0">
                <a:latin typeface="Cambria" panose="02040503050406030204" pitchFamily="18" charset="0"/>
                <a:ea typeface="Cambria" panose="02040503050406030204" pitchFamily="18" charset="0"/>
                <a:cs typeface="Arial" panose="020B0604020202020204" pitchFamily="34" charset="0"/>
              </a:rPr>
              <a:t> e</a:t>
            </a:r>
            <a:r>
              <a:rPr lang="sq-AL" sz="2400" dirty="0">
                <a:latin typeface="Cambria" panose="02040503050406030204" pitchFamily="18" charset="0"/>
                <a:ea typeface="Cambria" panose="02040503050406030204" pitchFamily="18" charset="0"/>
                <a:cs typeface="Arial" panose="020B0604020202020204" pitchFamily="34" charset="0"/>
              </a:rPr>
              <a:t> procedurës se kufizuar</a:t>
            </a:r>
            <a:r>
              <a:rPr lang="en-US" sz="2400" dirty="0">
                <a:latin typeface="Cambria" panose="02040503050406030204" pitchFamily="18" charset="0"/>
                <a:ea typeface="Cambria" panose="02040503050406030204" pitchFamily="18" charset="0"/>
                <a:cs typeface="Arial" panose="020B0604020202020204" pitchFamily="34" charset="0"/>
              </a:rPr>
              <a:t>: </a:t>
            </a:r>
          </a:p>
          <a:p>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Ka më shumë potencial për korrupsion nën këtë procedurë për shkak të ushtrimit më të madhe të gjykimit, dhe mundësia e marrëveshjeve të fshehta mund të jetë më i lartë.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Numri i vogël i ofertuesve tashmë të njohur (se kush janë) ofron një mundësi të madhe për marrëveshje-manipulim (në mes të operatorëve ekonomik - ofertuesve) dhe korrupsion.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AutoNum type="arabicPeriod"/>
            </a:pPr>
            <a:r>
              <a:rPr lang="sq-AL" sz="2400" dirty="0">
                <a:latin typeface="Cambria" panose="02040503050406030204" pitchFamily="18" charset="0"/>
                <a:ea typeface="Cambria" panose="02040503050406030204" pitchFamily="18" charset="0"/>
                <a:cs typeface="Arial" panose="020B0604020202020204" pitchFamily="34" charset="0"/>
              </a:rPr>
              <a:t>Afatet ligjore janë më të gjatë se për procedurën e hapur, sepse kemi të bëjmë me dy procese krejtësisht të ndara të cilat kërkojnë respektimin e afateve kohore.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0" indent="-457200">
              <a:buAutoNum type="arabicPeriod"/>
            </a:pPr>
            <a:endParaRPr lang="en-US" sz="2400" dirty="0">
              <a:latin typeface="Cambria" panose="02040503050406030204" pitchFamily="18" charset="0"/>
              <a:ea typeface="Cambria" panose="02040503050406030204" pitchFamily="18" charset="0"/>
            </a:endParaRPr>
          </a:p>
          <a:p>
            <a:pPr marL="0" lvl="0" indent="0" algn="ctr">
              <a:buNone/>
            </a:pPr>
            <a:endParaRPr lang="en-US" sz="2400" b="1"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4268283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2560320" y="349347"/>
            <a:ext cx="7762239" cy="914400"/>
          </a:xfrm>
        </p:spPr>
        <p:txBody>
          <a:bodyPr>
            <a:normAutofit/>
          </a:bodyPr>
          <a:lstStyle/>
          <a:p>
            <a:pPr algn="ctr">
              <a:defRPr/>
            </a:pPr>
            <a:r>
              <a:rPr lang="sq-AL" sz="2400" b="1" dirty="0">
                <a:solidFill>
                  <a:srgbClr val="002060"/>
                </a:solidFill>
                <a:latin typeface="Cambria" panose="02040503050406030204" pitchFamily="18" charset="0"/>
                <a:ea typeface="Cambria" panose="02040503050406030204" pitchFamily="18" charset="0"/>
                <a:cs typeface="Times New Roman" pitchFamily="18" charset="0"/>
              </a:rPr>
              <a:t>Procedura e kufizuar-hapat ne detale</a:t>
            </a:r>
          </a:p>
        </p:txBody>
      </p:sp>
      <p:graphicFrame>
        <p:nvGraphicFramePr>
          <p:cNvPr id="16" name="Diagram 15"/>
          <p:cNvGraphicFramePr/>
          <p:nvPr>
            <p:extLst>
              <p:ext uri="{D42A27DB-BD31-4B8C-83A1-F6EECF244321}">
                <p14:modId xmlns:p14="http://schemas.microsoft.com/office/powerpoint/2010/main" val="909753875"/>
              </p:ext>
            </p:extLst>
          </p:nvPr>
        </p:nvGraphicFramePr>
        <p:xfrm>
          <a:off x="970671" y="1828800"/>
          <a:ext cx="9833318" cy="4135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 xmlns:a16="http://schemas.microsoft.com/office/drawing/2014/main" id="{CC2E29BA-6C42-419A-A8FC-DF916C83640B}"/>
              </a:ext>
            </a:extLst>
          </p:cNvPr>
          <p:cNvSpPr>
            <a:spLocks noGrp="1"/>
          </p:cNvSpPr>
          <p:nvPr>
            <p:ph type="sldNum" sz="quarter" idx="12"/>
          </p:nvPr>
        </p:nvSpPr>
        <p:spPr/>
        <p:txBody>
          <a:bodyPr/>
          <a:lstStyle/>
          <a:p>
            <a:fld id="{9C03C522-1143-49B6-AB7C-7C4373FD91C7}" type="slidenum">
              <a:rPr lang="sq-AL" smtClean="0"/>
              <a:t>42</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781107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2560320" y="349347"/>
            <a:ext cx="7762239" cy="914400"/>
          </a:xfrm>
        </p:spPr>
        <p:txBody>
          <a:bodyPr>
            <a:normAutofit/>
          </a:bodyPr>
          <a:lstStyle/>
          <a:p>
            <a:pPr algn="ctr">
              <a:defRPr/>
            </a:pPr>
            <a:r>
              <a:rPr lang="sq-AL" sz="2400" b="1" dirty="0">
                <a:solidFill>
                  <a:srgbClr val="002060"/>
                </a:solidFill>
                <a:latin typeface="Cambria" panose="02040503050406030204" pitchFamily="18" charset="0"/>
                <a:ea typeface="Cambria" panose="02040503050406030204" pitchFamily="18" charset="0"/>
                <a:cs typeface="Times New Roman" pitchFamily="18" charset="0"/>
              </a:rPr>
              <a:t>Procedura e kufizuar-hapat ne detale</a:t>
            </a:r>
            <a:r>
              <a:rPr lang="en-US" sz="2400" b="1" dirty="0">
                <a:solidFill>
                  <a:srgbClr val="002060"/>
                </a:solidFill>
                <a:latin typeface="Cambria" panose="02040503050406030204" pitchFamily="18" charset="0"/>
                <a:ea typeface="Cambria" panose="02040503050406030204" pitchFamily="18" charset="0"/>
                <a:cs typeface="Times New Roman" pitchFamily="18" charset="0"/>
              </a:rPr>
              <a:t> (2)</a:t>
            </a:r>
            <a:endParaRPr lang="sq-AL" sz="2400" b="1" dirty="0">
              <a:solidFill>
                <a:srgbClr val="002060"/>
              </a:solidFill>
              <a:latin typeface="Cambria" panose="02040503050406030204" pitchFamily="18" charset="0"/>
              <a:ea typeface="Cambria" panose="02040503050406030204"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CC2E29BA-6C42-419A-A8FC-DF916C83640B}"/>
              </a:ext>
            </a:extLst>
          </p:cNvPr>
          <p:cNvSpPr>
            <a:spLocks noGrp="1"/>
          </p:cNvSpPr>
          <p:nvPr>
            <p:ph type="sldNum" sz="quarter" idx="12"/>
          </p:nvPr>
        </p:nvSpPr>
        <p:spPr/>
        <p:txBody>
          <a:bodyPr/>
          <a:lstStyle/>
          <a:p>
            <a:fld id="{9C03C522-1143-49B6-AB7C-7C4373FD91C7}" type="slidenum">
              <a:rPr lang="sq-AL" smtClean="0"/>
              <a:t>43</a:t>
            </a:fld>
            <a:endParaRPr lang="sq-AL"/>
          </a:p>
        </p:txBody>
      </p:sp>
      <p:pic>
        <p:nvPicPr>
          <p:cNvPr id="3" name="Picture 2">
            <a:extLst>
              <a:ext uri="{FF2B5EF4-FFF2-40B4-BE49-F238E27FC236}">
                <a16:creationId xmlns="" xmlns:a16="http://schemas.microsoft.com/office/drawing/2014/main" id="{211F92F1-149A-476F-9A61-6EADDCF49825}"/>
              </a:ext>
            </a:extLst>
          </p:cNvPr>
          <p:cNvPicPr>
            <a:picLocks noChangeAspect="1"/>
          </p:cNvPicPr>
          <p:nvPr/>
        </p:nvPicPr>
        <p:blipFill>
          <a:blip r:embed="rId3"/>
          <a:stretch>
            <a:fillRect/>
          </a:stretch>
        </p:blipFill>
        <p:spPr>
          <a:xfrm>
            <a:off x="569497" y="969051"/>
            <a:ext cx="11053006" cy="4919898"/>
          </a:xfrm>
          <a:prstGeom prst="rect">
            <a:avLst/>
          </a:prstGeom>
        </p:spPr>
      </p:pic>
      <p:sp>
        <p:nvSpPr>
          <p:cNvPr id="4" name="Footer Placeholder 3"/>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7454675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0" y="0"/>
            <a:ext cx="12192000" cy="644434"/>
          </a:xfrm>
        </p:spPr>
        <p:txBody>
          <a:bodyPr>
            <a:noAutofit/>
          </a:bodyPr>
          <a:lstStyle/>
          <a:p>
            <a:pPr algn="ctr">
              <a:defRPr/>
            </a:pPr>
            <a:r>
              <a:rPr lang="en-US" sz="2400" b="1" dirty="0">
                <a:solidFill>
                  <a:schemeClr val="tx2">
                    <a:satMod val="200000"/>
                  </a:schemeClr>
                </a:solidFill>
                <a:latin typeface="Cambria" panose="02040503050406030204" pitchFamily="18" charset="0"/>
                <a:ea typeface="Cambria" panose="02040503050406030204" pitchFamily="18" charset="0"/>
              </a:rPr>
              <a:t/>
            </a:r>
            <a:br>
              <a:rPr lang="en-US" sz="2400" b="1" dirty="0">
                <a:solidFill>
                  <a:schemeClr val="tx2">
                    <a:satMod val="200000"/>
                  </a:schemeClr>
                </a:solidFill>
                <a:latin typeface="Cambria" panose="02040503050406030204" pitchFamily="18" charset="0"/>
                <a:ea typeface="Cambria" panose="02040503050406030204" pitchFamily="18" charset="0"/>
              </a:rPr>
            </a:br>
            <a:r>
              <a:rPr lang="sq-AL" sz="2400" b="1" dirty="0">
                <a:solidFill>
                  <a:srgbClr val="002060"/>
                </a:solidFill>
                <a:latin typeface="Cambria" panose="02040503050406030204" pitchFamily="18" charset="0"/>
                <a:ea typeface="Cambria" panose="02040503050406030204" pitchFamily="18" charset="0"/>
              </a:rPr>
              <a:t>Vlerësimi i kërkesave për pjesëmarrje- Faza e pare</a:t>
            </a:r>
            <a:r>
              <a:rPr lang="en-US" sz="2400" b="1" dirty="0">
                <a:solidFill>
                  <a:srgbClr val="002060"/>
                </a:solidFill>
                <a:latin typeface="Cambria" panose="02040503050406030204" pitchFamily="18" charset="0"/>
                <a:ea typeface="Cambria" panose="02040503050406030204" pitchFamily="18" charset="0"/>
              </a:rPr>
              <a:t/>
            </a:r>
            <a:br>
              <a:rPr lang="en-US" sz="2400" b="1" dirty="0">
                <a:solidFill>
                  <a:srgbClr val="002060"/>
                </a:solidFill>
                <a:latin typeface="Cambria" panose="02040503050406030204" pitchFamily="18" charset="0"/>
                <a:ea typeface="Cambria" panose="02040503050406030204" pitchFamily="18" charset="0"/>
              </a:rPr>
            </a:br>
            <a:endParaRPr lang="sq-AL" sz="2400" b="1" dirty="0">
              <a:solidFill>
                <a:srgbClr val="002060"/>
              </a:solidFill>
              <a:latin typeface="Cambria" panose="02040503050406030204" pitchFamily="18" charset="0"/>
              <a:ea typeface="Cambria" panose="02040503050406030204" pitchFamily="18" charset="0"/>
              <a:cs typeface="Times New Roman" pitchFamily="18" charset="0"/>
            </a:endParaRPr>
          </a:p>
        </p:txBody>
      </p:sp>
      <p:sp>
        <p:nvSpPr>
          <p:cNvPr id="12" name="Rectangle 3"/>
          <p:cNvSpPr>
            <a:spLocks noGrp="1" noChangeArrowheads="1"/>
          </p:cNvSpPr>
          <p:nvPr>
            <p:ph idx="1"/>
          </p:nvPr>
        </p:nvSpPr>
        <p:spPr>
          <a:xfrm>
            <a:off x="60960" y="940526"/>
            <a:ext cx="11755902" cy="5917474"/>
          </a:xfrm>
        </p:spPr>
        <p:txBody>
          <a:bodyPr rtlCol="0">
            <a:normAutofit/>
          </a:bodyPr>
          <a:lstStyle/>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Vetëm kriteret e përzgjedhjes të </a:t>
            </a:r>
            <a:r>
              <a:rPr lang="sq-AL" sz="2400" dirty="0" err="1">
                <a:latin typeface="Cambria" panose="02040503050406030204" pitchFamily="18" charset="0"/>
                <a:ea typeface="Cambria" panose="02040503050406030204" pitchFamily="18" charset="0"/>
                <a:cs typeface="Arial" panose="020B0604020202020204" pitchFamily="34" charset="0"/>
              </a:rPr>
              <a:t>listuara</a:t>
            </a:r>
            <a:r>
              <a:rPr lang="sq-AL" sz="2400" dirty="0">
                <a:latin typeface="Cambria" panose="02040503050406030204" pitchFamily="18" charset="0"/>
                <a:ea typeface="Cambria" panose="02040503050406030204" pitchFamily="18" charset="0"/>
                <a:cs typeface="Arial" panose="020B0604020202020204" pitchFamily="34" charset="0"/>
              </a:rPr>
              <a:t> më poshtë mund të përdoren nga autoriteti kontraktues për të vendosur nëse një operator ekonomik është i kualifikuar për të kryer një kontratë të veçantë apo jo: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914400" lvl="1" indent="-4572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Gjendja personale e operatorëve ekonomik, nenit 65 të LPP-së </a:t>
            </a:r>
            <a:endParaRPr lang="en-US" dirty="0">
              <a:latin typeface="Cambria" panose="02040503050406030204" pitchFamily="18" charset="0"/>
              <a:ea typeface="Cambria" panose="02040503050406030204" pitchFamily="18" charset="0"/>
              <a:cs typeface="Arial" panose="020B0604020202020204" pitchFamily="34" charset="0"/>
            </a:endParaRPr>
          </a:p>
          <a:p>
            <a:pPr marL="914400" lvl="1" indent="-4572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Përshtatshmëria profesionale, neni 66 i LPP-së </a:t>
            </a:r>
            <a:endParaRPr lang="en-US" dirty="0">
              <a:latin typeface="Cambria" panose="02040503050406030204" pitchFamily="18" charset="0"/>
              <a:ea typeface="Cambria" panose="02040503050406030204" pitchFamily="18" charset="0"/>
              <a:cs typeface="Arial" panose="020B0604020202020204" pitchFamily="34" charset="0"/>
            </a:endParaRPr>
          </a:p>
          <a:p>
            <a:pPr marL="914400" lvl="1" indent="-4572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Gjendja ekonomike dhe financiare, neni 68 i LPP-së </a:t>
            </a:r>
            <a:endParaRPr lang="en-US" dirty="0">
              <a:latin typeface="Cambria" panose="02040503050406030204" pitchFamily="18" charset="0"/>
              <a:ea typeface="Cambria" panose="02040503050406030204" pitchFamily="18" charset="0"/>
              <a:cs typeface="Arial" panose="020B0604020202020204" pitchFamily="34" charset="0"/>
            </a:endParaRPr>
          </a:p>
          <a:p>
            <a:pPr marL="914400" lvl="1" indent="-4572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Aftësia teknike dhe / ose profesionale, neni 69 i LPP-së </a:t>
            </a:r>
            <a:endParaRPr lang="sq-AL" dirty="0" smtClean="0">
              <a:latin typeface="Cambria" panose="02040503050406030204" pitchFamily="18" charset="0"/>
              <a:ea typeface="Cambria" panose="02040503050406030204" pitchFamily="18" charset="0"/>
              <a:cs typeface="Arial" panose="020B0604020202020204" pitchFamily="34" charset="0"/>
            </a:endParaRPr>
          </a:p>
          <a:p>
            <a:r>
              <a:rPr lang="sq-AL" sz="2400" b="1" dirty="0">
                <a:latin typeface="Cambria" panose="02040503050406030204" pitchFamily="18" charset="0"/>
                <a:ea typeface="Cambria" panose="02040503050406030204" pitchFamily="18" charset="0"/>
                <a:cs typeface="Arial" panose="020B0604020202020204" pitchFamily="34" charset="0"/>
              </a:rPr>
              <a:t>Një aplikacion  konsiderohet te jete  i përgjegjshëm nëse</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800100" lvl="1" indent="-3429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është në pajtueshmëri me </a:t>
            </a:r>
            <a:r>
              <a:rPr lang="sq-AL" b="1" dirty="0">
                <a:latin typeface="Cambria" panose="02040503050406030204" pitchFamily="18" charset="0"/>
                <a:ea typeface="Cambria" panose="02040503050406030204" pitchFamily="18" charset="0"/>
                <a:cs typeface="Arial" panose="020B0604020202020204" pitchFamily="34" charset="0"/>
              </a:rPr>
              <a:t>kërkesat  administrative</a:t>
            </a:r>
            <a:r>
              <a:rPr lang="sq-AL" dirty="0">
                <a:latin typeface="Cambria" panose="02040503050406030204" pitchFamily="18" charset="0"/>
                <a:ea typeface="Cambria" panose="02040503050406030204" pitchFamily="18" charset="0"/>
                <a:cs typeface="Arial" panose="020B0604020202020204" pitchFamily="34" charset="0"/>
              </a:rPr>
              <a:t>; </a:t>
            </a:r>
            <a:endParaRPr lang="en-US" dirty="0">
              <a:latin typeface="Cambria" panose="02040503050406030204" pitchFamily="18" charset="0"/>
              <a:ea typeface="Cambria" panose="02040503050406030204" pitchFamily="18" charset="0"/>
              <a:cs typeface="Arial" panose="020B0604020202020204" pitchFamily="34" charset="0"/>
            </a:endParaRPr>
          </a:p>
          <a:p>
            <a:pPr marL="800100" lvl="1" indent="-3429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është ne pajtueshmëri me </a:t>
            </a:r>
            <a:r>
              <a:rPr lang="sq-AL" b="1" dirty="0">
                <a:latin typeface="Cambria" panose="02040503050406030204" pitchFamily="18" charset="0"/>
                <a:ea typeface="Cambria" panose="02040503050406030204" pitchFamily="18" charset="0"/>
                <a:cs typeface="Arial" panose="020B0604020202020204" pitchFamily="34" charset="0"/>
              </a:rPr>
              <a:t>kërkesat e përshtatshmërisë;</a:t>
            </a:r>
            <a:endParaRPr lang="en-US" dirty="0">
              <a:latin typeface="Cambria" panose="02040503050406030204" pitchFamily="18" charset="0"/>
              <a:ea typeface="Cambria" panose="02040503050406030204" pitchFamily="18" charset="0"/>
              <a:cs typeface="Arial" panose="020B0604020202020204" pitchFamily="34" charset="0"/>
            </a:endParaRPr>
          </a:p>
          <a:p>
            <a:pPr marL="800100" lvl="1" indent="-3429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është në pajtueshmëri me </a:t>
            </a:r>
            <a:r>
              <a:rPr lang="sq-AL" b="1" dirty="0">
                <a:latin typeface="Cambria" panose="02040503050406030204" pitchFamily="18" charset="0"/>
                <a:ea typeface="Cambria" panose="02040503050406030204" pitchFamily="18" charset="0"/>
                <a:cs typeface="Arial" panose="020B0604020202020204" pitchFamily="34" charset="0"/>
              </a:rPr>
              <a:t>kërkesat  e përshtatshmërisë profesionale</a:t>
            </a:r>
            <a:r>
              <a:rPr lang="sq-AL" dirty="0">
                <a:latin typeface="Cambria" panose="02040503050406030204" pitchFamily="18" charset="0"/>
                <a:ea typeface="Cambria" panose="02040503050406030204" pitchFamily="18" charset="0"/>
                <a:cs typeface="Arial" panose="020B0604020202020204" pitchFamily="34" charset="0"/>
              </a:rPr>
              <a:t>;</a:t>
            </a:r>
            <a:endParaRPr lang="en-US" dirty="0">
              <a:latin typeface="Cambria" panose="02040503050406030204" pitchFamily="18" charset="0"/>
              <a:ea typeface="Cambria" panose="02040503050406030204" pitchFamily="18" charset="0"/>
              <a:cs typeface="Arial" panose="020B0604020202020204" pitchFamily="34" charset="0"/>
            </a:endParaRPr>
          </a:p>
          <a:p>
            <a:pPr marL="800100" lvl="1" indent="-3429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është në pajtueshmëri me kërkesat </a:t>
            </a:r>
            <a:r>
              <a:rPr lang="sq-AL" b="1" dirty="0">
                <a:latin typeface="Cambria" panose="02040503050406030204" pitchFamily="18" charset="0"/>
                <a:ea typeface="Cambria" panose="02040503050406030204" pitchFamily="18" charset="0"/>
                <a:cs typeface="Arial" panose="020B0604020202020204" pitchFamily="34" charset="0"/>
              </a:rPr>
              <a:t>ekonomike/financiare; dhe</a:t>
            </a:r>
            <a:endParaRPr lang="en-US" dirty="0">
              <a:latin typeface="Cambria" panose="02040503050406030204" pitchFamily="18" charset="0"/>
              <a:ea typeface="Cambria" panose="02040503050406030204" pitchFamily="18" charset="0"/>
              <a:cs typeface="Arial" panose="020B0604020202020204" pitchFamily="34" charset="0"/>
            </a:endParaRPr>
          </a:p>
          <a:p>
            <a:pPr marL="800100" lvl="1" indent="-342900">
              <a:buFont typeface="+mj-lt"/>
              <a:buAutoNum type="arabicPeriod"/>
            </a:pPr>
            <a:r>
              <a:rPr lang="sq-AL" dirty="0">
                <a:latin typeface="Cambria" panose="02040503050406030204" pitchFamily="18" charset="0"/>
                <a:ea typeface="Cambria" panose="02040503050406030204" pitchFamily="18" charset="0"/>
                <a:cs typeface="Arial" panose="020B0604020202020204" pitchFamily="34" charset="0"/>
              </a:rPr>
              <a:t>është në pajtueshmëri me kërkesat  </a:t>
            </a:r>
            <a:r>
              <a:rPr lang="sq-AL" b="1" dirty="0">
                <a:latin typeface="Cambria" panose="02040503050406030204" pitchFamily="18" charset="0"/>
                <a:ea typeface="Cambria" panose="02040503050406030204" pitchFamily="18" charset="0"/>
                <a:cs typeface="Arial" panose="020B0604020202020204" pitchFamily="34" charset="0"/>
              </a:rPr>
              <a:t>teknike dhe aftësitë profesionale; </a:t>
            </a:r>
            <a:endParaRPr lang="en-US" dirty="0">
              <a:latin typeface="Cambria" panose="02040503050406030204" pitchFamily="18" charset="0"/>
              <a:ea typeface="Cambria" panose="02040503050406030204" pitchFamily="18" charset="0"/>
              <a:cs typeface="Arial" panose="020B0604020202020204" pitchFamily="34" charset="0"/>
            </a:endParaRPr>
          </a:p>
          <a:p>
            <a:pPr lvl="1" algn="ctr"/>
            <a:endParaRPr lang="en-US" b="1" dirty="0">
              <a:latin typeface="Cambria" panose="02040503050406030204" pitchFamily="18" charset="0"/>
              <a:ea typeface="Cambria" panose="02040503050406030204" pitchFamily="18" charset="0"/>
            </a:endParaRPr>
          </a:p>
          <a:p>
            <a:pPr marL="457200" lvl="0" indent="-457200">
              <a:buFont typeface="+mj-lt"/>
              <a:buAutoNum type="arabicPeriod"/>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C09324F9-503A-49A3-991B-C582FB9F02B0}"/>
              </a:ext>
            </a:extLst>
          </p:cNvPr>
          <p:cNvSpPr>
            <a:spLocks noGrp="1"/>
          </p:cNvSpPr>
          <p:nvPr>
            <p:ph type="sldNum" sz="quarter" idx="12"/>
          </p:nvPr>
        </p:nvSpPr>
        <p:spPr/>
        <p:txBody>
          <a:bodyPr/>
          <a:lstStyle/>
          <a:p>
            <a:fld id="{9C03C522-1143-49B6-AB7C-7C4373FD91C7}" type="slidenum">
              <a:rPr lang="sq-AL" smtClean="0"/>
              <a:t>44</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723906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0" y="0"/>
            <a:ext cx="12192000" cy="487680"/>
          </a:xfrm>
        </p:spPr>
        <p:txBody>
          <a:bodyPr>
            <a:noAutofit/>
          </a:bodyPr>
          <a:lstStyle/>
          <a:p>
            <a:pPr algn="ctr">
              <a:defRPr/>
            </a:pPr>
            <a:r>
              <a:rPr lang="en-US" sz="2400" b="1" dirty="0">
                <a:solidFill>
                  <a:schemeClr val="tx2">
                    <a:satMod val="200000"/>
                  </a:schemeClr>
                </a:solidFill>
                <a:latin typeface="Cambria" panose="02040503050406030204" pitchFamily="18" charset="0"/>
                <a:ea typeface="Cambria" panose="02040503050406030204" pitchFamily="18" charset="0"/>
              </a:rPr>
              <a:t/>
            </a:r>
            <a:br>
              <a:rPr lang="en-US" sz="2400" b="1" dirty="0">
                <a:solidFill>
                  <a:schemeClr val="tx2">
                    <a:satMod val="200000"/>
                  </a:schemeClr>
                </a:solidFill>
                <a:latin typeface="Cambria" panose="02040503050406030204" pitchFamily="18" charset="0"/>
                <a:ea typeface="Cambria" panose="02040503050406030204" pitchFamily="18" charset="0"/>
              </a:rPr>
            </a:b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Kur konsiderohet i përgjegjshëm  një Aplikacion?</a:t>
            </a:r>
            <a:r>
              <a:rPr lang="en-US"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(2)</a:t>
            </a: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sq-AL" sz="2800" b="1" i="1" dirty="0">
              <a:solidFill>
                <a:srgbClr val="002060"/>
              </a:solidFill>
              <a:latin typeface="Cambria" panose="02040503050406030204" pitchFamily="18" charset="0"/>
              <a:ea typeface="Cambria" panose="02040503050406030204" pitchFamily="18" charset="0"/>
              <a:cs typeface="Times New Roman" pitchFamily="18" charset="0"/>
            </a:endParaRPr>
          </a:p>
        </p:txBody>
      </p:sp>
      <p:sp>
        <p:nvSpPr>
          <p:cNvPr id="12" name="Rectangle 3"/>
          <p:cNvSpPr>
            <a:spLocks noGrp="1" noChangeArrowheads="1"/>
          </p:cNvSpPr>
          <p:nvPr>
            <p:ph idx="1"/>
          </p:nvPr>
        </p:nvSpPr>
        <p:spPr>
          <a:xfrm>
            <a:off x="0" y="1125415"/>
            <a:ext cx="12192000" cy="5732585"/>
          </a:xfrm>
        </p:spPr>
        <p:txBody>
          <a:bodyPr rtlCol="0">
            <a:noAutofit/>
          </a:bodyPr>
          <a:lstStyle/>
          <a:p>
            <a:pPr marL="457200" lvl="0" indent="-457200">
              <a:buAutoNum type="arabicPeriod"/>
            </a:pPr>
            <a:r>
              <a:rPr lang="sq-AL" sz="2400" b="1" dirty="0">
                <a:latin typeface="Cambria" panose="02040503050406030204" pitchFamily="18" charset="0"/>
                <a:ea typeface="Cambria" panose="02040503050406030204" pitchFamily="18" charset="0"/>
                <a:cs typeface="Arial" panose="020B0604020202020204" pitchFamily="34" charset="0"/>
              </a:rPr>
              <a:t>Ne mënyre qe një aplikacion te konsiderohet ne pajtueshmëri me kërkesat  administrative </a:t>
            </a:r>
            <a:r>
              <a:rPr lang="sq-AL" sz="2400" b="1" dirty="0" err="1">
                <a:latin typeface="Cambria" panose="02040503050406030204" pitchFamily="18" charset="0"/>
                <a:ea typeface="Cambria" panose="02040503050406030204" pitchFamily="18" charset="0"/>
                <a:cs typeface="Arial" panose="020B0604020202020204" pitchFamily="34" charset="0"/>
              </a:rPr>
              <a:t>Aplikuesi</a:t>
            </a:r>
            <a:r>
              <a:rPr lang="sq-AL" sz="2400" b="1" dirty="0">
                <a:latin typeface="Cambria" panose="02040503050406030204" pitchFamily="18" charset="0"/>
                <a:ea typeface="Cambria" panose="02040503050406030204" pitchFamily="18" charset="0"/>
                <a:cs typeface="Arial" panose="020B0604020202020204" pitchFamily="34" charset="0"/>
              </a:rPr>
              <a:t>  duhet te dorëzoj</a:t>
            </a:r>
            <a:r>
              <a:rPr lang="sq-AL" sz="2400" b="1" dirty="0" smtClean="0">
                <a:latin typeface="Cambria" panose="02040503050406030204" pitchFamily="18" charset="0"/>
                <a:ea typeface="Cambria" panose="02040503050406030204" pitchFamily="18" charset="0"/>
                <a:cs typeface="Arial" panose="020B0604020202020204" pitchFamily="34" charset="0"/>
              </a:rPr>
              <a:t>:</a:t>
            </a:r>
          </a:p>
          <a:p>
            <a:pPr marL="0" lv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Formularin për dorëzim te </a:t>
            </a:r>
            <a:r>
              <a:rPr lang="en-US" i="1" dirty="0" err="1">
                <a:latin typeface="Cambria" panose="02040503050406030204" pitchFamily="18" charset="0"/>
                <a:ea typeface="Cambria" panose="02040503050406030204" pitchFamily="18" charset="0"/>
                <a:cs typeface="Arial" panose="020B0604020202020204" pitchFamily="34" charset="0"/>
              </a:rPr>
              <a:t>aplikacionit</a:t>
            </a:r>
            <a:endParaRPr lang="en-US" i="1"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Deklaratën e cila deklaron nënkontraktuesin e zgjedhur, nëse aplikohet</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Dokumentet e kërkuara për grupin e OE, nëse aplikohet</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Kërkesa të tjera formale/administrative, nëse ka</a:t>
            </a:r>
            <a:r>
              <a:rPr lang="sq-AL" i="1" dirty="0" smtClean="0">
                <a:latin typeface="Cambria" panose="02040503050406030204" pitchFamily="18" charset="0"/>
                <a:ea typeface="Cambria" panose="02040503050406030204" pitchFamily="18" charset="0"/>
                <a:cs typeface="Arial" panose="020B0604020202020204" pitchFamily="34" charset="0"/>
              </a:rPr>
              <a:t>.</a:t>
            </a:r>
          </a:p>
          <a:p>
            <a:pPr marL="0" lvl="0" indent="0">
              <a:buNone/>
            </a:pPr>
            <a:r>
              <a:rPr lang="sq-AL" sz="2400" b="1" dirty="0" smtClean="0">
                <a:latin typeface="Cambria" panose="02040503050406030204" pitchFamily="18" charset="0"/>
                <a:ea typeface="Cambria" panose="02040503050406030204" pitchFamily="18" charset="0"/>
                <a:cs typeface="Arial" panose="020B0604020202020204" pitchFamily="34" charset="0"/>
              </a:rPr>
              <a:t>Në mënyrë që </a:t>
            </a:r>
            <a:r>
              <a:rPr lang="sq-AL" sz="2400" b="1" dirty="0">
                <a:latin typeface="Cambria" panose="02040503050406030204" pitchFamily="18" charset="0"/>
                <a:ea typeface="Cambria" panose="02040503050406030204" pitchFamily="18" charset="0"/>
                <a:cs typeface="Arial" panose="020B0604020202020204" pitchFamily="34" charset="0"/>
              </a:rPr>
              <a:t>një aplikacion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konsiderohet </a:t>
            </a:r>
            <a:r>
              <a:rPr lang="sq-AL" sz="2400" b="1" dirty="0" smtClean="0">
                <a:latin typeface="Cambria" panose="02040503050406030204" pitchFamily="18" charset="0"/>
                <a:ea typeface="Cambria" panose="02040503050406030204" pitchFamily="18" charset="0"/>
                <a:cs typeface="Arial" panose="020B0604020202020204" pitchFamily="34" charset="0"/>
              </a:rPr>
              <a:t>në </a:t>
            </a:r>
            <a:r>
              <a:rPr lang="sq-AL" sz="2400" b="1" dirty="0">
                <a:latin typeface="Cambria" panose="02040503050406030204" pitchFamily="18" charset="0"/>
                <a:ea typeface="Cambria" panose="02040503050406030204" pitchFamily="18" charset="0"/>
                <a:cs typeface="Arial" panose="020B0604020202020204" pitchFamily="34" charset="0"/>
              </a:rPr>
              <a:t>pajtueshmëri me kërkesat  e përshtatshmërisë </a:t>
            </a:r>
            <a:r>
              <a:rPr lang="sq-AL" sz="2400" b="1" dirty="0" err="1" smtClean="0">
                <a:latin typeface="Cambria" panose="02040503050406030204" pitchFamily="18" charset="0"/>
                <a:ea typeface="Cambria" panose="02040503050406030204" pitchFamily="18" charset="0"/>
                <a:cs typeface="Arial" panose="020B0604020202020204" pitchFamily="34" charset="0"/>
              </a:rPr>
              <a:t>aplikuesi</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dorëzoj</a:t>
            </a:r>
            <a:r>
              <a:rPr lang="sq-AL" sz="2400" b="1" dirty="0" smtClean="0">
                <a:latin typeface="Cambria" panose="02040503050406030204" pitchFamily="18" charset="0"/>
                <a:ea typeface="Cambria" panose="02040503050406030204" pitchFamily="18" charset="0"/>
                <a:cs typeface="Arial" panose="020B0604020202020204" pitchFamily="34" charset="0"/>
              </a:rPr>
              <a:t>:</a:t>
            </a:r>
          </a:p>
          <a:p>
            <a:pPr marL="0" lvl="0" indent="0">
              <a:buNone/>
            </a:pPr>
            <a:endParaRPr lang="en-US" sz="2400" i="1"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Deklaratën nën Betim </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smtClean="0">
                <a:latin typeface="Cambria" panose="02040503050406030204" pitchFamily="18" charset="0"/>
                <a:ea typeface="Cambria" panose="02040503050406030204" pitchFamily="18" charset="0"/>
                <a:cs typeface="Arial" panose="020B0604020202020204" pitchFamily="34" charset="0"/>
              </a:rPr>
              <a:t>Dëshmitë </a:t>
            </a:r>
            <a:r>
              <a:rPr lang="sq-AL" dirty="0">
                <a:latin typeface="Cambria" panose="02040503050406030204" pitchFamily="18" charset="0"/>
                <a:ea typeface="Cambria" panose="02040503050406030204" pitchFamily="18" charset="0"/>
                <a:cs typeface="Arial" panose="020B0604020202020204" pitchFamily="34" charset="0"/>
              </a:rPr>
              <a:t>lidhur me </a:t>
            </a:r>
            <a:r>
              <a:rPr lang="sq-AL" b="1" dirty="0">
                <a:latin typeface="Cambria" panose="02040503050406030204" pitchFamily="18" charset="0"/>
                <a:ea typeface="Cambria" panose="02040503050406030204" pitchFamily="18" charset="0"/>
                <a:cs typeface="Arial" panose="020B0604020202020204" pitchFamily="34" charset="0"/>
              </a:rPr>
              <a:t>kërkesat e </a:t>
            </a:r>
            <a:r>
              <a:rPr lang="sq-AL" b="1" dirty="0" smtClean="0">
                <a:latin typeface="Cambria" panose="02040503050406030204" pitchFamily="18" charset="0"/>
                <a:ea typeface="Cambria" panose="02040503050406030204" pitchFamily="18" charset="0"/>
                <a:cs typeface="Arial" panose="020B0604020202020204" pitchFamily="34" charset="0"/>
              </a:rPr>
              <a:t>përshtatshmërisë </a:t>
            </a:r>
            <a:r>
              <a:rPr lang="sq-AL" b="1" dirty="0">
                <a:latin typeface="Cambria" panose="02040503050406030204" pitchFamily="18" charset="0"/>
                <a:ea typeface="Cambria" panose="02040503050406030204" pitchFamily="18" charset="0"/>
                <a:cs typeface="Arial" panose="020B0604020202020204" pitchFamily="34" charset="0"/>
              </a:rPr>
              <a:t>(Certifikata nga ATK, nga Gjykata </a:t>
            </a:r>
            <a:r>
              <a:rPr lang="sq-AL" b="1" dirty="0" err="1">
                <a:latin typeface="Cambria" panose="02040503050406030204" pitchFamily="18" charset="0"/>
                <a:ea typeface="Cambria" panose="02040503050406030204" pitchFamily="18" charset="0"/>
                <a:cs typeface="Arial" panose="020B0604020202020204" pitchFamily="34" charset="0"/>
              </a:rPr>
              <a:t>etj</a:t>
            </a:r>
            <a:r>
              <a:rPr lang="sq-AL" dirty="0">
                <a:latin typeface="Cambria" panose="02040503050406030204" pitchFamily="18" charset="0"/>
                <a:ea typeface="Cambria" panose="02040503050406030204" pitchFamily="18" charset="0"/>
                <a:cs typeface="Arial" panose="020B0604020202020204" pitchFamily="34" charset="0"/>
              </a:rPr>
              <a:t>) duhet </a:t>
            </a:r>
            <a:r>
              <a:rPr lang="sq-AL" dirty="0" smtClean="0">
                <a:latin typeface="Cambria" panose="02040503050406030204" pitchFamily="18" charset="0"/>
                <a:ea typeface="Cambria" panose="02040503050406030204" pitchFamily="18" charset="0"/>
                <a:cs typeface="Arial" panose="020B0604020202020204" pitchFamily="34" charset="0"/>
              </a:rPr>
              <a:t>të </a:t>
            </a:r>
            <a:r>
              <a:rPr lang="sq-AL" dirty="0">
                <a:latin typeface="Cambria" panose="02040503050406030204" pitchFamily="18" charset="0"/>
                <a:ea typeface="Cambria" panose="02040503050406030204" pitchFamily="18" charset="0"/>
                <a:cs typeface="Arial" panose="020B0604020202020204" pitchFamily="34" charset="0"/>
              </a:rPr>
              <a:t>kërkohen </a:t>
            </a:r>
            <a:r>
              <a:rPr lang="sq-AL" dirty="0" smtClean="0">
                <a:latin typeface="Cambria" panose="02040503050406030204" pitchFamily="18" charset="0"/>
                <a:ea typeface="Cambria" panose="02040503050406030204" pitchFamily="18" charset="0"/>
                <a:cs typeface="Arial" panose="020B0604020202020204" pitchFamily="34" charset="0"/>
              </a:rPr>
              <a:t>që të </a:t>
            </a:r>
            <a:r>
              <a:rPr lang="sq-AL" dirty="0">
                <a:latin typeface="Cambria" panose="02040503050406030204" pitchFamily="18" charset="0"/>
                <a:ea typeface="Cambria" panose="02040503050406030204" pitchFamily="18" charset="0"/>
                <a:cs typeface="Arial" panose="020B0604020202020204" pitchFamily="34" charset="0"/>
              </a:rPr>
              <a:t>dorëzohen vetëm nga </a:t>
            </a:r>
            <a:r>
              <a:rPr lang="sq-AL" dirty="0" err="1">
                <a:latin typeface="Cambria" panose="02040503050406030204" pitchFamily="18" charset="0"/>
                <a:ea typeface="Cambria" panose="02040503050406030204" pitchFamily="18" charset="0"/>
                <a:cs typeface="Arial" panose="020B0604020202020204" pitchFamily="34" charset="0"/>
              </a:rPr>
              <a:t>aplikuesit</a:t>
            </a:r>
            <a:r>
              <a:rPr lang="sq-AL" dirty="0">
                <a:latin typeface="Cambria" panose="02040503050406030204" pitchFamily="18" charset="0"/>
                <a:ea typeface="Cambria" panose="02040503050406030204" pitchFamily="18" charset="0"/>
                <a:cs typeface="Arial" panose="020B0604020202020204" pitchFamily="34" charset="0"/>
              </a:rPr>
              <a:t> </a:t>
            </a:r>
            <a:r>
              <a:rPr lang="sq-AL" dirty="0" smtClean="0">
                <a:latin typeface="Cambria" panose="02040503050406030204" pitchFamily="18" charset="0"/>
                <a:ea typeface="Cambria" panose="02040503050406030204" pitchFamily="18" charset="0"/>
                <a:cs typeface="Arial" panose="020B0604020202020204" pitchFamily="34" charset="0"/>
              </a:rPr>
              <a:t>të </a:t>
            </a:r>
            <a:r>
              <a:rPr lang="sq-AL" dirty="0">
                <a:latin typeface="Cambria" panose="02040503050406030204" pitchFamily="18" charset="0"/>
                <a:ea typeface="Cambria" panose="02040503050406030204" pitchFamily="18" charset="0"/>
                <a:cs typeface="Arial" panose="020B0604020202020204" pitchFamily="34" charset="0"/>
              </a:rPr>
              <a:t>cilët </a:t>
            </a:r>
            <a:r>
              <a:rPr lang="en-US" dirty="0">
                <a:latin typeface="Cambria" panose="02040503050406030204" pitchFamily="18" charset="0"/>
                <a:ea typeface="Cambria" panose="02040503050406030204" pitchFamily="18" charset="0"/>
                <a:cs typeface="Arial" panose="020B0604020202020204" pitchFamily="34" charset="0"/>
              </a:rPr>
              <a:t>AK k</a:t>
            </a:r>
            <a:r>
              <a:rPr lang="sq-AL" dirty="0">
                <a:latin typeface="Cambria" panose="02040503050406030204" pitchFamily="18" charset="0"/>
                <a:ea typeface="Cambria" panose="02040503050406030204" pitchFamily="18" charset="0"/>
                <a:cs typeface="Arial" panose="020B0604020202020204" pitchFamily="34" charset="0"/>
              </a:rPr>
              <a:t>a </a:t>
            </a:r>
            <a:r>
              <a:rPr lang="sq-AL" dirty="0" smtClean="0">
                <a:latin typeface="Cambria" panose="02040503050406030204" pitchFamily="18" charset="0"/>
                <a:ea typeface="Cambria" panose="02040503050406030204" pitchFamily="18" charset="0"/>
                <a:cs typeface="Arial" panose="020B0604020202020204" pitchFamily="34" charset="0"/>
              </a:rPr>
              <a:t>propozuar </a:t>
            </a:r>
            <a:r>
              <a:rPr lang="sq-AL" dirty="0" err="1" smtClean="0">
                <a:latin typeface="Cambria" panose="02040503050406030204" pitchFamily="18" charset="0"/>
                <a:ea typeface="Cambria" panose="02040503050406030204" pitchFamily="18" charset="0"/>
                <a:cs typeface="Arial" panose="020B0604020202020204" pitchFamily="34" charset="0"/>
              </a:rPr>
              <a:t>per</a:t>
            </a:r>
            <a:r>
              <a:rPr lang="sq-AL" dirty="0" smtClean="0">
                <a:latin typeface="Cambria" panose="02040503050406030204" pitchFamily="18" charset="0"/>
                <a:ea typeface="Cambria" panose="02040503050406030204" pitchFamily="18" charset="0"/>
                <a:cs typeface="Arial" panose="020B0604020202020204" pitchFamily="34" charset="0"/>
              </a:rPr>
              <a:t> kontrate . </a:t>
            </a:r>
            <a:endParaRPr lang="en-US"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lgn="ctr"/>
            <a:endParaRPr lang="en-US" sz="2400" b="1" dirty="0">
              <a:latin typeface="Cambria" panose="02040503050406030204" pitchFamily="18" charset="0"/>
              <a:ea typeface="Cambria" panose="02040503050406030204" pitchFamily="18"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235A331B-0D58-433D-8A98-80E4E34E6190}"/>
              </a:ext>
            </a:extLst>
          </p:cNvPr>
          <p:cNvSpPr>
            <a:spLocks noGrp="1"/>
          </p:cNvSpPr>
          <p:nvPr>
            <p:ph type="sldNum" sz="quarter" idx="12"/>
          </p:nvPr>
        </p:nvSpPr>
        <p:spPr/>
        <p:txBody>
          <a:bodyPr/>
          <a:lstStyle/>
          <a:p>
            <a:fld id="{9C03C522-1143-49B6-AB7C-7C4373FD91C7}" type="slidenum">
              <a:rPr lang="sq-AL" smtClean="0"/>
              <a:t>45</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187358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0" y="0"/>
            <a:ext cx="12192000" cy="539931"/>
          </a:xfrm>
        </p:spPr>
        <p:txBody>
          <a:bodyPr>
            <a:noAutofit/>
          </a:bodyPr>
          <a:lstStyle/>
          <a:p>
            <a:pPr algn="ctr">
              <a:defRPr/>
            </a:pPr>
            <a:r>
              <a:rPr lang="en-US" sz="2400" b="1" dirty="0">
                <a:solidFill>
                  <a:schemeClr val="tx2">
                    <a:satMod val="200000"/>
                  </a:schemeClr>
                </a:solidFill>
                <a:latin typeface="Cambria" panose="02040503050406030204" pitchFamily="18" charset="0"/>
                <a:ea typeface="Cambria" panose="02040503050406030204" pitchFamily="18" charset="0"/>
              </a:rPr>
              <a:t/>
            </a:r>
            <a:br>
              <a:rPr lang="en-US" sz="2400" b="1" dirty="0">
                <a:solidFill>
                  <a:schemeClr val="tx2">
                    <a:satMod val="200000"/>
                  </a:schemeClr>
                </a:solidFill>
                <a:latin typeface="Cambria" panose="02040503050406030204" pitchFamily="18" charset="0"/>
                <a:ea typeface="Cambria" panose="02040503050406030204" pitchFamily="18" charset="0"/>
              </a:rPr>
            </a:b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Kur konsiderohet i përgjegjshëm  një Aplikacion?</a:t>
            </a:r>
            <a:r>
              <a:rPr lang="en-US"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(4)</a:t>
            </a: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sq-AL" sz="2800" b="1" i="1" dirty="0">
              <a:solidFill>
                <a:srgbClr val="002060"/>
              </a:solidFill>
              <a:latin typeface="Cambria" panose="02040503050406030204" pitchFamily="18" charset="0"/>
              <a:ea typeface="Cambria" panose="02040503050406030204" pitchFamily="18" charset="0"/>
              <a:cs typeface="Times New Roman" pitchFamily="18" charset="0"/>
            </a:endParaRPr>
          </a:p>
        </p:txBody>
      </p:sp>
      <p:sp>
        <p:nvSpPr>
          <p:cNvPr id="12" name="Rectangle 3"/>
          <p:cNvSpPr>
            <a:spLocks noGrp="1" noChangeArrowheads="1"/>
          </p:cNvSpPr>
          <p:nvPr>
            <p:ph idx="1"/>
          </p:nvPr>
        </p:nvSpPr>
        <p:spPr>
          <a:xfrm>
            <a:off x="0" y="687977"/>
            <a:ext cx="12192000" cy="6064515"/>
          </a:xfrm>
        </p:spPr>
        <p:txBody>
          <a:bodyPr rtlCol="0">
            <a:noAutofit/>
          </a:bodyPr>
          <a:lstStyle/>
          <a:p>
            <a:pPr marL="0" lvl="0" indent="0">
              <a:buNone/>
            </a:pPr>
            <a:r>
              <a:rPr lang="en-US" sz="2400" b="1" dirty="0">
                <a:latin typeface="Cambria" panose="02040503050406030204" pitchFamily="18" charset="0"/>
                <a:ea typeface="Cambria" panose="02040503050406030204" pitchFamily="18" charset="0"/>
                <a:cs typeface="Arial" panose="020B0604020202020204" pitchFamily="34" charset="0"/>
              </a:rPr>
              <a:t>3.  </a:t>
            </a:r>
            <a:r>
              <a:rPr lang="sq-AL" sz="2400" b="1" dirty="0" smtClean="0">
                <a:latin typeface="Cambria" panose="02040503050406030204" pitchFamily="18" charset="0"/>
                <a:ea typeface="Cambria" panose="02040503050406030204" pitchFamily="18" charset="0"/>
                <a:cs typeface="Arial" panose="020B0604020202020204" pitchFamily="34" charset="0"/>
              </a:rPr>
              <a:t>Në mënyrë që </a:t>
            </a:r>
            <a:r>
              <a:rPr lang="sq-AL" sz="2400" b="1" dirty="0">
                <a:latin typeface="Cambria" panose="02040503050406030204" pitchFamily="18" charset="0"/>
                <a:ea typeface="Cambria" panose="02040503050406030204" pitchFamily="18" charset="0"/>
                <a:cs typeface="Arial" panose="020B0604020202020204" pitchFamily="34" charset="0"/>
              </a:rPr>
              <a:t>një aplikacion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konsiderohet </a:t>
            </a:r>
            <a:r>
              <a:rPr lang="sq-AL" sz="2400" b="1" dirty="0" smtClean="0">
                <a:latin typeface="Cambria" panose="02040503050406030204" pitchFamily="18" charset="0"/>
                <a:ea typeface="Cambria" panose="02040503050406030204" pitchFamily="18" charset="0"/>
                <a:cs typeface="Arial" panose="020B0604020202020204" pitchFamily="34" charset="0"/>
              </a:rPr>
              <a:t>në </a:t>
            </a:r>
            <a:r>
              <a:rPr lang="sq-AL" sz="2400" b="1" dirty="0">
                <a:latin typeface="Cambria" panose="02040503050406030204" pitchFamily="18" charset="0"/>
                <a:ea typeface="Cambria" panose="02040503050406030204" pitchFamily="18" charset="0"/>
                <a:cs typeface="Arial" panose="020B0604020202020204" pitchFamily="34" charset="0"/>
              </a:rPr>
              <a:t>pajtueshmëri me kërkesat  e përshtatshmërisë profesionale </a:t>
            </a:r>
            <a:r>
              <a:rPr lang="sq-AL" sz="2400" b="1" dirty="0" err="1" smtClean="0">
                <a:latin typeface="Cambria" panose="02040503050406030204" pitchFamily="18" charset="0"/>
                <a:ea typeface="Cambria" panose="02040503050406030204" pitchFamily="18" charset="0"/>
                <a:cs typeface="Arial" panose="020B0604020202020204" pitchFamily="34" charset="0"/>
              </a:rPr>
              <a:t>aplikuesi</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dorëzoj</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Dëshminë mbi regjistrimin në regjistrin profesional, komercial dhe/apo të korporatave</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Autorizimin, licencën apo anëtarësinë në </a:t>
            </a:r>
            <a:r>
              <a:rPr lang="sq-AL" i="1" dirty="0" smtClean="0">
                <a:latin typeface="Cambria" panose="02040503050406030204" pitchFamily="18" charset="0"/>
                <a:ea typeface="Cambria" panose="02040503050406030204" pitchFamily="18" charset="0"/>
                <a:cs typeface="Arial" panose="020B0604020202020204" pitchFamily="34" charset="0"/>
              </a:rPr>
              <a:t>organizatë.</a:t>
            </a:r>
          </a:p>
          <a:p>
            <a:pPr marL="0" lvl="0" indent="0">
              <a:buNone/>
            </a:pPr>
            <a:r>
              <a:rPr lang="en-US" sz="2400" b="1" dirty="0">
                <a:latin typeface="Cambria" panose="02040503050406030204" pitchFamily="18" charset="0"/>
                <a:ea typeface="Cambria" panose="02040503050406030204" pitchFamily="18" charset="0"/>
                <a:cs typeface="Arial" panose="020B0604020202020204" pitchFamily="34" charset="0"/>
              </a:rPr>
              <a:t>4.  </a:t>
            </a:r>
            <a:r>
              <a:rPr lang="sq-AL" sz="2400" b="1" dirty="0" smtClean="0">
                <a:latin typeface="Cambria" panose="02040503050406030204" pitchFamily="18" charset="0"/>
                <a:ea typeface="Cambria" panose="02040503050406030204" pitchFamily="18" charset="0"/>
                <a:cs typeface="Arial" panose="020B0604020202020204" pitchFamily="34" charset="0"/>
              </a:rPr>
              <a:t>Në </a:t>
            </a:r>
            <a:r>
              <a:rPr lang="sq-AL" sz="2400" b="1" dirty="0">
                <a:latin typeface="Cambria" panose="02040503050406030204" pitchFamily="18" charset="0"/>
                <a:ea typeface="Cambria" panose="02040503050406030204" pitchFamily="18" charset="0"/>
                <a:cs typeface="Arial" panose="020B0604020202020204" pitchFamily="34" charset="0"/>
              </a:rPr>
              <a:t>mënyre </a:t>
            </a:r>
            <a:r>
              <a:rPr lang="sq-AL" sz="2400" b="1" dirty="0" smtClean="0">
                <a:latin typeface="Cambria" panose="02040503050406030204" pitchFamily="18" charset="0"/>
                <a:ea typeface="Cambria" panose="02040503050406030204" pitchFamily="18" charset="0"/>
                <a:cs typeface="Arial" panose="020B0604020202020204" pitchFamily="34" charset="0"/>
              </a:rPr>
              <a:t>që </a:t>
            </a:r>
            <a:r>
              <a:rPr lang="sq-AL" sz="2400" b="1" dirty="0">
                <a:latin typeface="Cambria" panose="02040503050406030204" pitchFamily="18" charset="0"/>
                <a:ea typeface="Cambria" panose="02040503050406030204" pitchFamily="18" charset="0"/>
                <a:cs typeface="Arial" panose="020B0604020202020204" pitchFamily="34" charset="0"/>
              </a:rPr>
              <a:t>një aplikacion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konsiderohet </a:t>
            </a:r>
            <a:r>
              <a:rPr lang="sq-AL" sz="2400" b="1" dirty="0" smtClean="0">
                <a:latin typeface="Cambria" panose="02040503050406030204" pitchFamily="18" charset="0"/>
                <a:ea typeface="Cambria" panose="02040503050406030204" pitchFamily="18" charset="0"/>
                <a:cs typeface="Arial" panose="020B0604020202020204" pitchFamily="34" charset="0"/>
              </a:rPr>
              <a:t>në </a:t>
            </a:r>
            <a:r>
              <a:rPr lang="sq-AL" sz="2400" b="1" dirty="0">
                <a:latin typeface="Cambria" panose="02040503050406030204" pitchFamily="18" charset="0"/>
                <a:ea typeface="Cambria" panose="02040503050406030204" pitchFamily="18" charset="0"/>
                <a:cs typeface="Arial" panose="020B0604020202020204" pitchFamily="34" charset="0"/>
              </a:rPr>
              <a:t>pajtueshmëri me kërkesat  ekonomike/financiare </a:t>
            </a:r>
            <a:r>
              <a:rPr lang="sq-AL" sz="2400" b="1" dirty="0" err="1" smtClean="0">
                <a:latin typeface="Cambria" panose="02040503050406030204" pitchFamily="18" charset="0"/>
                <a:ea typeface="Cambria" panose="02040503050406030204" pitchFamily="18" charset="0"/>
                <a:cs typeface="Arial" panose="020B0604020202020204" pitchFamily="34" charset="0"/>
              </a:rPr>
              <a:t>aplikuesi</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dorëzoj</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Dëshmitë mbi kërkesat e përcaktuara nga AK p.sh.</a:t>
            </a:r>
            <a:endParaRPr lang="en-US" i="1"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a:latin typeface="Cambria" panose="02040503050406030204" pitchFamily="18" charset="0"/>
                <a:ea typeface="Cambria" panose="02040503050406030204" pitchFamily="18" charset="0"/>
                <a:cs typeface="Arial" panose="020B0604020202020204" pitchFamily="34" charset="0"/>
              </a:rPr>
              <a:t>Deklaratat tatimore Vjetore </a:t>
            </a:r>
            <a:r>
              <a:rPr lang="sq-AL" dirty="0" smtClean="0">
                <a:latin typeface="Cambria" panose="02040503050406030204" pitchFamily="18" charset="0"/>
                <a:ea typeface="Cambria" panose="02040503050406030204" pitchFamily="18" charset="0"/>
                <a:cs typeface="Arial" panose="020B0604020202020204" pitchFamily="34" charset="0"/>
              </a:rPr>
              <a:t>të </a:t>
            </a:r>
            <a:r>
              <a:rPr lang="sq-AL" dirty="0">
                <a:latin typeface="Cambria" panose="02040503050406030204" pitchFamily="18" charset="0"/>
                <a:ea typeface="Cambria" panose="02040503050406030204" pitchFamily="18" charset="0"/>
                <a:cs typeface="Arial" panose="020B0604020202020204" pitchFamily="34" charset="0"/>
              </a:rPr>
              <a:t>dorëzuara </a:t>
            </a:r>
            <a:r>
              <a:rPr lang="sq-AL" dirty="0" smtClean="0">
                <a:latin typeface="Cambria" panose="02040503050406030204" pitchFamily="18" charset="0"/>
                <a:ea typeface="Cambria" panose="02040503050406030204" pitchFamily="18" charset="0"/>
                <a:cs typeface="Arial" panose="020B0604020202020204" pitchFamily="34" charset="0"/>
              </a:rPr>
              <a:t>në </a:t>
            </a:r>
            <a:r>
              <a:rPr lang="sq-AL" dirty="0">
                <a:latin typeface="Cambria" panose="02040503050406030204" pitchFamily="18" charset="0"/>
                <a:ea typeface="Cambria" panose="02040503050406030204" pitchFamily="18" charset="0"/>
                <a:cs typeface="Arial" panose="020B0604020202020204" pitchFamily="34" charset="0"/>
              </a:rPr>
              <a:t>ATK</a:t>
            </a:r>
            <a:r>
              <a:rPr lang="en-US" dirty="0" smtClean="0">
                <a:solidFill>
                  <a:srgbClr val="00B050"/>
                </a:solidFill>
                <a:latin typeface="Cambria" panose="02040503050406030204" pitchFamily="18" charset="0"/>
                <a:ea typeface="Cambria" panose="02040503050406030204" pitchFamily="18" charset="0"/>
                <a:cs typeface="Arial" panose="020B0604020202020204" pitchFamily="34" charset="0"/>
              </a:rPr>
              <a:t>.</a:t>
            </a:r>
            <a:endParaRPr lang="sq-AL" dirty="0" smtClean="0">
              <a:solidFill>
                <a:srgbClr val="00B050"/>
              </a:solidFill>
              <a:latin typeface="Cambria" panose="02040503050406030204" pitchFamily="18" charset="0"/>
              <a:ea typeface="Cambria" panose="02040503050406030204" pitchFamily="18" charset="0"/>
              <a:cs typeface="Arial" panose="020B0604020202020204" pitchFamily="34" charset="0"/>
            </a:endParaRPr>
          </a:p>
          <a:p>
            <a:pPr marL="0" lvl="0" indent="0">
              <a:buNone/>
            </a:pPr>
            <a:r>
              <a:rPr lang="en-US" sz="2400" b="1" dirty="0">
                <a:latin typeface="Cambria" panose="02040503050406030204" pitchFamily="18" charset="0"/>
                <a:ea typeface="Cambria" panose="02040503050406030204" pitchFamily="18" charset="0"/>
                <a:cs typeface="Arial" panose="020B0604020202020204" pitchFamily="34" charset="0"/>
              </a:rPr>
              <a:t>5.  </a:t>
            </a:r>
            <a:r>
              <a:rPr lang="sq-AL" sz="2400" b="1" dirty="0" smtClean="0">
                <a:latin typeface="Cambria" panose="02040503050406030204" pitchFamily="18" charset="0"/>
                <a:ea typeface="Cambria" panose="02040503050406030204" pitchFamily="18" charset="0"/>
                <a:cs typeface="Arial" panose="020B0604020202020204" pitchFamily="34" charset="0"/>
              </a:rPr>
              <a:t>Në mënyrë që </a:t>
            </a:r>
            <a:r>
              <a:rPr lang="sq-AL" sz="2400" b="1" dirty="0">
                <a:latin typeface="Cambria" panose="02040503050406030204" pitchFamily="18" charset="0"/>
                <a:ea typeface="Cambria" panose="02040503050406030204" pitchFamily="18" charset="0"/>
                <a:cs typeface="Arial" panose="020B0604020202020204" pitchFamily="34" charset="0"/>
              </a:rPr>
              <a:t>një aplikacion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konsiderohet </a:t>
            </a:r>
            <a:r>
              <a:rPr lang="sq-AL" sz="2400" b="1" dirty="0" smtClean="0">
                <a:latin typeface="Cambria" panose="02040503050406030204" pitchFamily="18" charset="0"/>
                <a:ea typeface="Cambria" panose="02040503050406030204" pitchFamily="18" charset="0"/>
                <a:cs typeface="Arial" panose="020B0604020202020204" pitchFamily="34" charset="0"/>
              </a:rPr>
              <a:t>në </a:t>
            </a:r>
            <a:r>
              <a:rPr lang="sq-AL" sz="2400" b="1" dirty="0">
                <a:latin typeface="Cambria" panose="02040503050406030204" pitchFamily="18" charset="0"/>
                <a:ea typeface="Cambria" panose="02040503050406030204" pitchFamily="18" charset="0"/>
                <a:cs typeface="Arial" panose="020B0604020202020204" pitchFamily="34" charset="0"/>
              </a:rPr>
              <a:t>pajtueshmëri me kërkesat    teknike dhe aftësitë profesionale </a:t>
            </a:r>
            <a:r>
              <a:rPr lang="sq-AL" sz="2400" b="1" dirty="0" err="1" smtClean="0">
                <a:latin typeface="Cambria" panose="02040503050406030204" pitchFamily="18" charset="0"/>
                <a:ea typeface="Cambria" panose="02040503050406030204" pitchFamily="18" charset="0"/>
                <a:cs typeface="Arial" panose="020B0604020202020204" pitchFamily="34" charset="0"/>
              </a:rPr>
              <a:t>aplikuesi</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dorëzoj</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i="1" dirty="0">
                <a:latin typeface="Cambria" panose="02040503050406030204" pitchFamily="18" charset="0"/>
                <a:ea typeface="Cambria" panose="02040503050406030204" pitchFamily="18" charset="0"/>
                <a:cs typeface="Arial" panose="020B0604020202020204" pitchFamily="34" charset="0"/>
              </a:rPr>
              <a:t>Dëshmitë mbi kërkesat e përcaktuara nga AK p.sh </a:t>
            </a:r>
            <a:endParaRPr lang="en-US" i="1"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a:latin typeface="Cambria" panose="02040503050406030204" pitchFamily="18" charset="0"/>
                <a:ea typeface="Cambria" panose="02040503050406030204" pitchFamily="18" charset="0"/>
                <a:cs typeface="Arial" panose="020B0604020202020204" pitchFamily="34" charset="0"/>
              </a:rPr>
              <a:t>Një listë që liston furnizimet kryesore relevante, </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 </a:t>
            </a:r>
            <a:r>
              <a:rPr lang="sq-AL" dirty="0">
                <a:latin typeface="Cambria" panose="02040503050406030204" pitchFamily="18" charset="0"/>
                <a:ea typeface="Cambria" panose="02040503050406030204" pitchFamily="18" charset="0"/>
                <a:cs typeface="Arial" panose="020B0604020202020204" pitchFamily="34" charset="0"/>
              </a:rPr>
              <a:t>CV, referencat, </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 </a:t>
            </a:r>
            <a:r>
              <a:rPr lang="sq-AL" dirty="0">
                <a:latin typeface="Cambria" panose="02040503050406030204" pitchFamily="18" charset="0"/>
                <a:ea typeface="Cambria" panose="02040503050406030204" pitchFamily="18" charset="0"/>
                <a:cs typeface="Arial" panose="020B0604020202020204" pitchFamily="34" charset="0"/>
              </a:rPr>
              <a:t>pajisjet </a:t>
            </a:r>
            <a:r>
              <a:rPr lang="sq-AL" dirty="0" err="1">
                <a:latin typeface="Cambria" panose="02040503050406030204" pitchFamily="18" charset="0"/>
                <a:ea typeface="Cambria" panose="02040503050406030204" pitchFamily="18" charset="0"/>
                <a:cs typeface="Arial" panose="020B0604020202020204" pitchFamily="34" charset="0"/>
              </a:rPr>
              <a:t>etj</a:t>
            </a:r>
            <a:endParaRPr lang="en-US" dirty="0">
              <a:latin typeface="Cambria" panose="02040503050406030204" pitchFamily="18" charset="0"/>
              <a:ea typeface="Cambria" panose="02040503050406030204" pitchFamily="18" charset="0"/>
              <a:cs typeface="Arial" panose="020B0604020202020204" pitchFamily="34" charset="0"/>
            </a:endParaRPr>
          </a:p>
          <a:p>
            <a:pPr lvl="0">
              <a:buFont typeface="Wingdings" pitchFamily="2" charset="2"/>
              <a:buChar char="ü"/>
            </a:pPr>
            <a:endParaRPr lang="en-US" sz="2400" dirty="0">
              <a:solidFill>
                <a:srgbClr val="00B050"/>
              </a:solidFill>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a:p>
            <a:pPr lvl="0">
              <a:buFont typeface="Wingdings" pitchFamily="2" charset="2"/>
              <a:buChar char="ü"/>
            </a:pP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a:p>
            <a:pPr algn="ctr"/>
            <a:endParaRPr lang="en-US" sz="2400" b="1" dirty="0">
              <a:latin typeface="Cambria" panose="02040503050406030204" pitchFamily="18" charset="0"/>
              <a:ea typeface="Cambria" panose="02040503050406030204" pitchFamily="18"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235A331B-0D58-433D-8A98-80E4E34E6190}"/>
              </a:ext>
            </a:extLst>
          </p:cNvPr>
          <p:cNvSpPr>
            <a:spLocks noGrp="1"/>
          </p:cNvSpPr>
          <p:nvPr>
            <p:ph type="sldNum" sz="quarter" idx="12"/>
          </p:nvPr>
        </p:nvSpPr>
        <p:spPr/>
        <p:txBody>
          <a:bodyPr/>
          <a:lstStyle/>
          <a:p>
            <a:fld id="{9C03C522-1143-49B6-AB7C-7C4373FD91C7}" type="slidenum">
              <a:rPr lang="sq-AL" smtClean="0"/>
              <a:t>46</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299565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1332411" y="0"/>
            <a:ext cx="10048352" cy="979714"/>
          </a:xfrm>
        </p:spPr>
        <p:txBody>
          <a:bodyPr>
            <a:noAutofit/>
          </a:bodyPr>
          <a:lstStyle/>
          <a:p>
            <a:pPr algn="ctr">
              <a:defRPr/>
            </a:pPr>
            <a:r>
              <a:rPr lang="en-US" sz="2400" b="1" dirty="0">
                <a:solidFill>
                  <a:schemeClr val="tx2">
                    <a:satMod val="200000"/>
                  </a:schemeClr>
                </a:solidFill>
                <a:latin typeface="Cambria" panose="02040503050406030204" pitchFamily="18" charset="0"/>
                <a:ea typeface="Cambria" panose="02040503050406030204" pitchFamily="18" charset="0"/>
              </a:rPr>
              <a:t/>
            </a:r>
            <a:br>
              <a:rPr lang="en-US" sz="2400" b="1" dirty="0">
                <a:solidFill>
                  <a:schemeClr val="tx2">
                    <a:satMod val="200000"/>
                  </a:schemeClr>
                </a:solidFill>
                <a:latin typeface="Cambria" panose="02040503050406030204" pitchFamily="18" charset="0"/>
                <a:ea typeface="Cambria" panose="02040503050406030204" pitchFamily="18" charset="0"/>
              </a:rPr>
            </a:b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Pyetje</a:t>
            </a:r>
            <a:r>
              <a:rPr lang="en-US"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a:t>
            </a:r>
            <a: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 SHEMBULL 1</a:t>
            </a:r>
            <a: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rPr>
            </a:b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sq-AL" sz="2800" b="1" i="1" dirty="0">
              <a:solidFill>
                <a:srgbClr val="002060"/>
              </a:solidFill>
              <a:latin typeface="Cambria" panose="02040503050406030204" pitchFamily="18" charset="0"/>
              <a:ea typeface="Cambria" panose="02040503050406030204" pitchFamily="18" charset="0"/>
              <a:cs typeface="Times New Roman" pitchFamily="18" charset="0"/>
            </a:endParaRPr>
          </a:p>
        </p:txBody>
      </p:sp>
      <p:sp>
        <p:nvSpPr>
          <p:cNvPr id="12" name="Rectangle 3"/>
          <p:cNvSpPr>
            <a:spLocks noGrp="1" noChangeArrowheads="1"/>
          </p:cNvSpPr>
          <p:nvPr>
            <p:ph idx="1"/>
          </p:nvPr>
        </p:nvSpPr>
        <p:spPr>
          <a:xfrm>
            <a:off x="0" y="618309"/>
            <a:ext cx="12192000" cy="6134183"/>
          </a:xfrm>
        </p:spPr>
        <p:txBody>
          <a:bodyPr rtlCol="0">
            <a:noAutofit/>
          </a:bodyPr>
          <a:lstStyle/>
          <a:p>
            <a:endParaRPr lang="en-US" sz="2400" i="1" dirty="0">
              <a:latin typeface="Cambria" panose="02040503050406030204" pitchFamily="18" charset="0"/>
              <a:ea typeface="Cambria" panose="02040503050406030204" pitchFamily="18" charset="0"/>
            </a:endParaRPr>
          </a:p>
          <a:p>
            <a:r>
              <a:rPr lang="sq-AL" sz="2400" i="1" dirty="0" smtClean="0">
                <a:latin typeface="Cambria" panose="02040503050406030204" pitchFamily="18" charset="0"/>
                <a:ea typeface="Cambria" panose="02040503050406030204" pitchFamily="18" charset="0"/>
                <a:cs typeface="Arial" panose="020B0604020202020204" pitchFamily="34" charset="0"/>
              </a:rPr>
              <a:t>Si  </a:t>
            </a:r>
            <a:r>
              <a:rPr lang="sq-AL" sz="2400" i="1" dirty="0">
                <a:latin typeface="Cambria" panose="02040503050406030204" pitchFamily="18" charset="0"/>
                <a:ea typeface="Cambria" panose="02040503050406030204" pitchFamily="18" charset="0"/>
                <a:cs typeface="Arial" panose="020B0604020202020204" pitchFamily="34" charset="0"/>
              </a:rPr>
              <a:t>të veprohet , me Grupin e operatorëve ekonomik, i cili në fazën e parë është </a:t>
            </a:r>
            <a:endParaRPr lang="sq-AL"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 </a:t>
            </a:r>
            <a:r>
              <a:rPr lang="sq-AL" sz="2400" i="1" dirty="0" smtClean="0">
                <a:latin typeface="Cambria" panose="02040503050406030204" pitchFamily="18" charset="0"/>
                <a:ea typeface="Cambria" panose="02040503050406030204" pitchFamily="18" charset="0"/>
                <a:cs typeface="Arial" panose="020B0604020202020204" pitchFamily="34" charset="0"/>
              </a:rPr>
              <a:t>          kualifikuar </a:t>
            </a:r>
            <a:r>
              <a:rPr lang="sq-AL" sz="2400" i="1" dirty="0">
                <a:latin typeface="Cambria" panose="02040503050406030204" pitchFamily="18" charset="0"/>
                <a:ea typeface="Cambria" panose="02040503050406030204" pitchFamily="18" charset="0"/>
                <a:cs typeface="Arial" panose="020B0604020202020204" pitchFamily="34" charset="0"/>
              </a:rPr>
              <a:t>dhe tani në fazën e dytë kërkon të tërhiqet një anëtar i grupit</a:t>
            </a:r>
            <a:r>
              <a:rPr lang="en-US" sz="2400" i="1"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pPr algn="ctr"/>
            <a:endParaRPr lang="en-US" sz="2400" b="1" dirty="0">
              <a:latin typeface="Cambria" panose="02040503050406030204" pitchFamily="18" charset="0"/>
              <a:ea typeface="Cambria" panose="02040503050406030204" pitchFamily="18" charset="0"/>
            </a:endParaRPr>
          </a:p>
          <a:p>
            <a:pPr marL="509588" indent="-392113">
              <a:buNone/>
              <a:tabLst>
                <a:tab pos="509588" algn="l"/>
              </a:tabLst>
              <a:defRPr/>
            </a:pPr>
            <a:endParaRPr lang="en-US" sz="2400" dirty="0">
              <a:latin typeface="Cambria" panose="02040503050406030204" pitchFamily="18" charset="0"/>
              <a:ea typeface="Cambria" panose="02040503050406030204" pitchFamily="18" charset="0"/>
              <a:cs typeface="Times New Roman" pitchFamily="18" charset="0"/>
            </a:endParaRPr>
          </a:p>
        </p:txBody>
      </p:sp>
      <p:sp>
        <p:nvSpPr>
          <p:cNvPr id="2" name="Slide Number Placeholder 1">
            <a:extLst>
              <a:ext uri="{FF2B5EF4-FFF2-40B4-BE49-F238E27FC236}">
                <a16:creationId xmlns="" xmlns:a16="http://schemas.microsoft.com/office/drawing/2014/main" id="{235A331B-0D58-433D-8A98-80E4E34E6190}"/>
              </a:ext>
            </a:extLst>
          </p:cNvPr>
          <p:cNvSpPr>
            <a:spLocks noGrp="1"/>
          </p:cNvSpPr>
          <p:nvPr>
            <p:ph type="sldNum" sz="quarter" idx="12"/>
          </p:nvPr>
        </p:nvSpPr>
        <p:spPr/>
        <p:txBody>
          <a:bodyPr/>
          <a:lstStyle/>
          <a:p>
            <a:fld id="{9C03C522-1143-49B6-AB7C-7C4373FD91C7}" type="slidenum">
              <a:rPr lang="sq-AL" smtClean="0"/>
              <a:t>47</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32036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0525"/>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Prokurimi Emergjent</a:t>
            </a:r>
          </a:p>
        </p:txBody>
      </p:sp>
      <p:sp>
        <p:nvSpPr>
          <p:cNvPr id="3" name="Content Placeholder 2"/>
          <p:cNvSpPr>
            <a:spLocks noGrp="1"/>
          </p:cNvSpPr>
          <p:nvPr>
            <p:ph idx="1"/>
          </p:nvPr>
        </p:nvSpPr>
        <p:spPr>
          <a:xfrm>
            <a:off x="0" y="940526"/>
            <a:ext cx="12192000" cy="5917474"/>
          </a:xfrm>
        </p:spPr>
        <p:txBody>
          <a:bodyPr>
            <a:normAutofit/>
          </a:bodyPr>
          <a:lstStyle/>
          <a:p>
            <a:r>
              <a:rPr lang="sq-AL" sz="2400" dirty="0" smtClean="0">
                <a:latin typeface="Cambria" panose="02040503050406030204" pitchFamily="18" charset="0"/>
                <a:ea typeface="Cambria" panose="02040503050406030204" pitchFamily="18" charset="0"/>
              </a:rPr>
              <a:t>Rastet </a:t>
            </a:r>
            <a:r>
              <a:rPr lang="sq-AL" sz="2400" dirty="0">
                <a:latin typeface="Cambria" panose="02040503050406030204" pitchFamily="18" charset="0"/>
                <a:ea typeface="Cambria" panose="02040503050406030204" pitchFamily="18" charset="0"/>
              </a:rPr>
              <a:t>Emergjente ndahen në dy lloje të emergjencave</a:t>
            </a:r>
            <a:r>
              <a:rPr lang="sq-AL" sz="2400" dirty="0" smtClean="0">
                <a:latin typeface="Cambria" panose="02040503050406030204" pitchFamily="18" charset="0"/>
                <a:ea typeface="Cambria" panose="02040503050406030204" pitchFamily="18" charset="0"/>
              </a:rPr>
              <a:t>:</a:t>
            </a:r>
          </a:p>
          <a:p>
            <a:pPr marL="457200" lvl="1" indent="0">
              <a:buNone/>
            </a:pP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a. </a:t>
            </a:r>
            <a:r>
              <a:rPr lang="sq-AL" sz="2400" dirty="0" smtClean="0">
                <a:latin typeface="Cambria" panose="02040503050406030204" pitchFamily="18" charset="0"/>
                <a:ea typeface="Cambria" panose="02040503050406030204" pitchFamily="18" charset="0"/>
              </a:rPr>
              <a:t>Emergjenca </a:t>
            </a:r>
            <a:r>
              <a:rPr lang="sq-AL" sz="2400" dirty="0">
                <a:latin typeface="Cambria" panose="02040503050406030204" pitchFamily="18" charset="0"/>
                <a:ea typeface="Cambria" panose="02040503050406030204" pitchFamily="18" charset="0"/>
              </a:rPr>
              <a:t>ekstreme; dhe </a:t>
            </a:r>
            <a:endParaRPr lang="sq-AL" sz="2400" dirty="0" smtClean="0">
              <a:latin typeface="Cambria" panose="02040503050406030204" pitchFamily="18" charset="0"/>
              <a:ea typeface="Cambria" panose="02040503050406030204" pitchFamily="18" charset="0"/>
            </a:endParaRPr>
          </a:p>
          <a:p>
            <a:pPr marL="457200" lvl="1" indent="0">
              <a:buNone/>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b</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Urgjenca</a:t>
            </a:r>
            <a:r>
              <a:rPr lang="sq-AL" sz="2400" dirty="0">
                <a:latin typeface="Cambria" panose="02040503050406030204" pitchFamily="18" charset="0"/>
                <a:ea typeface="Cambria" panose="02040503050406030204" pitchFamily="18" charset="0"/>
              </a:rPr>
              <a:t>. </a:t>
            </a:r>
            <a:endParaRPr lang="sq-AL" sz="2400" dirty="0" smtClean="0">
              <a:latin typeface="Cambria" panose="02040503050406030204" pitchFamily="18" charset="0"/>
              <a:ea typeface="Cambria" panose="02040503050406030204" pitchFamily="18" charset="0"/>
            </a:endParaRPr>
          </a:p>
          <a:p>
            <a:pPr marL="0" indent="0">
              <a:buNone/>
            </a:pPr>
            <a:r>
              <a:rPr lang="sq-AL" sz="2400" dirty="0" smtClean="0">
                <a:latin typeface="Cambria" panose="02040503050406030204" pitchFamily="18" charset="0"/>
                <a:ea typeface="Cambria" panose="02040503050406030204" pitchFamily="18" charset="0"/>
              </a:rPr>
              <a:t>                                           Rastet </a:t>
            </a:r>
            <a:r>
              <a:rPr lang="sq-AL" sz="2400" dirty="0">
                <a:latin typeface="Cambria" panose="02040503050406030204" pitchFamily="18" charset="0"/>
                <a:ea typeface="Cambria" panose="02040503050406030204" pitchFamily="18" charset="0"/>
              </a:rPr>
              <a:t>e emergjencës ekstreme </a:t>
            </a:r>
            <a:endParaRPr lang="sq-AL" sz="2400" dirty="0" smtClean="0">
              <a:latin typeface="Cambria" panose="02040503050406030204" pitchFamily="18" charset="0"/>
              <a:ea typeface="Cambria" panose="02040503050406030204" pitchFamily="18" charset="0"/>
            </a:endParaRPr>
          </a:p>
          <a:p>
            <a:pPr marL="0" indent="0">
              <a:buNone/>
            </a:pPr>
            <a:r>
              <a:rPr lang="sq-AL" sz="2400" dirty="0" smtClean="0">
                <a:latin typeface="Cambria" panose="02040503050406030204" pitchFamily="18" charset="0"/>
                <a:ea typeface="Cambria" panose="02040503050406030204" pitchFamily="18" charset="0"/>
              </a:rPr>
              <a:t>Për </a:t>
            </a:r>
            <a:r>
              <a:rPr lang="sq-AL" sz="2400" dirty="0">
                <a:latin typeface="Cambria" panose="02040503050406030204" pitchFamily="18" charset="0"/>
                <a:ea typeface="Cambria" panose="02040503050406030204" pitchFamily="18" charset="0"/>
              </a:rPr>
              <a:t>rastet e emergjencës ekstreme – ekziston mundësia të përdoret procedura e negociuar pa publikuar njoftimin e kontratës, neni 35.2.1(</a:t>
            </a:r>
            <a:r>
              <a:rPr lang="sq-AL" sz="2400" dirty="0" err="1">
                <a:latin typeface="Cambria" panose="02040503050406030204" pitchFamily="18" charset="0"/>
                <a:ea typeface="Cambria" panose="02040503050406030204" pitchFamily="18" charset="0"/>
              </a:rPr>
              <a:t>iii</a:t>
            </a:r>
            <a:r>
              <a:rPr lang="sq-AL" sz="2400" dirty="0">
                <a:latin typeface="Cambria" panose="02040503050406030204" pitchFamily="18" charset="0"/>
                <a:ea typeface="Cambria" panose="02040503050406030204" pitchFamily="18" charset="0"/>
              </a:rPr>
              <a:t>) i LPP-së</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Kjo </a:t>
            </a:r>
            <a:r>
              <a:rPr lang="sq-AL" sz="2400" dirty="0">
                <a:latin typeface="Cambria" panose="02040503050406030204" pitchFamily="18" charset="0"/>
                <a:ea typeface="Cambria" panose="02040503050406030204" pitchFamily="18" charset="0"/>
              </a:rPr>
              <a:t>procedurë mund të zhvillohet me një ose më shumë Operatorë ekonomik të zgjedhur nga autoriteti kontraktues</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Nuk </a:t>
            </a:r>
            <a:r>
              <a:rPr lang="sq-AL" sz="2400" dirty="0">
                <a:latin typeface="Cambria" panose="02040503050406030204" pitchFamily="18" charset="0"/>
                <a:ea typeface="Cambria" panose="02040503050406030204" pitchFamily="18" charset="0"/>
              </a:rPr>
              <a:t>ka afate minimale kohore që lidhen me kryerjen e kësaj procedure. </a:t>
            </a:r>
            <a:endParaRPr lang="sq-AL" sz="2400" dirty="0" smtClean="0">
              <a:latin typeface="Cambria" panose="02040503050406030204" pitchFamily="18" charset="0"/>
              <a:ea typeface="Cambria" panose="02040503050406030204" pitchFamily="18" charset="0"/>
            </a:endParaRPr>
          </a:p>
          <a:p>
            <a:pPr marL="0" indent="0">
              <a:buNone/>
            </a:pPr>
            <a:r>
              <a:rPr lang="sq-AL" sz="2400" dirty="0" smtClean="0">
                <a:latin typeface="Cambria" panose="02040503050406030204" pitchFamily="18" charset="0"/>
                <a:ea typeface="Cambria" panose="02040503050406030204" pitchFamily="18" charset="0"/>
              </a:rPr>
              <a:t>Kushtet </a:t>
            </a:r>
            <a:r>
              <a:rPr lang="sq-AL" sz="2400" dirty="0">
                <a:latin typeface="Cambria" panose="02040503050406030204" pitchFamily="18" charset="0"/>
                <a:ea typeface="Cambria" panose="02040503050406030204" pitchFamily="18" charset="0"/>
              </a:rPr>
              <a:t>e përdorimit të procedurave emergjente janë si rrethanat nënkuptojnë këto: </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Domosdoshmëri </a:t>
            </a:r>
            <a:r>
              <a:rPr lang="sq-AL" sz="2400" dirty="0" err="1">
                <a:latin typeface="Cambria" panose="02040503050406030204" pitchFamily="18" charset="0"/>
                <a:ea typeface="Cambria" panose="02040503050406030204" pitchFamily="18" charset="0"/>
              </a:rPr>
              <a:t>strikte</a:t>
            </a:r>
            <a:r>
              <a:rPr lang="sq-AL" sz="2400" dirty="0">
                <a:latin typeface="Cambria" panose="02040503050406030204" pitchFamily="18" charset="0"/>
                <a:ea typeface="Cambria" panose="02040503050406030204" pitchFamily="18" charset="0"/>
              </a:rPr>
              <a:t> e zhvillimit të një aktiviteti prokurimi në baza emergjente</a:t>
            </a:r>
            <a:r>
              <a:rPr lang="sq-AL"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Motivuar nga ngjarje të </a:t>
            </a:r>
            <a:r>
              <a:rPr lang="sq-AL" sz="2400" dirty="0" err="1">
                <a:latin typeface="Cambria" panose="02040503050406030204" pitchFamily="18" charset="0"/>
                <a:ea typeface="Cambria" panose="02040503050406030204" pitchFamily="18" charset="0"/>
              </a:rPr>
              <a:t>verifikueshme</a:t>
            </a:r>
            <a:r>
              <a:rPr lang="sq-AL" sz="2400" dirty="0">
                <a:latin typeface="Cambria" panose="02040503050406030204" pitchFamily="18" charset="0"/>
                <a:ea typeface="Cambria" panose="02040503050406030204" pitchFamily="18" charset="0"/>
              </a:rPr>
              <a:t> në mënyrë objektive që nuk ishin të parashikueshme nga autoriteti kontraktues,</a:t>
            </a:r>
            <a:endParaRPr lang="sq-AL" sz="2400" dirty="0" smtClean="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48</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422368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7976"/>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Rastet e emergjencës ekstreme</a:t>
            </a:r>
          </a:p>
        </p:txBody>
      </p:sp>
      <p:sp>
        <p:nvSpPr>
          <p:cNvPr id="3" name="Content Placeholder 2"/>
          <p:cNvSpPr>
            <a:spLocks noGrp="1"/>
          </p:cNvSpPr>
          <p:nvPr>
            <p:ph idx="1"/>
          </p:nvPr>
        </p:nvSpPr>
        <p:spPr>
          <a:xfrm>
            <a:off x="0" y="992776"/>
            <a:ext cx="12192000" cy="5865223"/>
          </a:xfrm>
        </p:spPr>
        <p:txBody>
          <a:bodyPr>
            <a:normAutofit lnSpcReduction="10000"/>
          </a:bodyPr>
          <a:lstStyle/>
          <a:p>
            <a:r>
              <a:rPr lang="sq-AL" sz="2400" dirty="0" smtClean="0">
                <a:latin typeface="Cambria" panose="02040503050406030204" pitchFamily="18" charset="0"/>
                <a:ea typeface="Cambria" panose="02040503050406030204" pitchFamily="18" charset="0"/>
              </a:rPr>
              <a:t>Nuk </a:t>
            </a:r>
            <a:r>
              <a:rPr lang="sq-AL" sz="2400" dirty="0">
                <a:latin typeface="Cambria" panose="02040503050406030204" pitchFamily="18" charset="0"/>
                <a:ea typeface="Cambria" panose="02040503050406030204" pitchFamily="18" charset="0"/>
              </a:rPr>
              <a:t>mund t’i arrij afatet kohore të kërkuara, dhe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Rrethanat </a:t>
            </a:r>
            <a:r>
              <a:rPr lang="sq-AL" sz="2400" dirty="0">
                <a:latin typeface="Cambria" panose="02040503050406030204" pitchFamily="18" charset="0"/>
                <a:ea typeface="Cambria" panose="02040503050406030204" pitchFamily="18" charset="0"/>
              </a:rPr>
              <a:t>emergjente nuk i atribuohen veprimeve </a:t>
            </a:r>
            <a:r>
              <a:rPr lang="sq-AL" sz="2400" dirty="0" err="1">
                <a:latin typeface="Cambria" panose="02040503050406030204" pitchFamily="18" charset="0"/>
                <a:ea typeface="Cambria" panose="02040503050406030204" pitchFamily="18" charset="0"/>
              </a:rPr>
              <a:t>neglizhente</a:t>
            </a:r>
            <a:r>
              <a:rPr lang="sq-AL" sz="2400" dirty="0">
                <a:latin typeface="Cambria" panose="02040503050406030204" pitchFamily="18" charset="0"/>
                <a:ea typeface="Cambria" panose="02040503050406030204" pitchFamily="18" charset="0"/>
              </a:rPr>
              <a:t> apo të qëllimshme ose mosveprimeve të autoritetit kontraktues</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Bazë emergjente” do të thotë se rrethanat kërkojnë zhvillimin e prokurimit në baza më të përshpejtuara sesa madje afatet e përshpejtuara kohore të </a:t>
            </a:r>
            <a:r>
              <a:rPr lang="sq-AL" sz="2400" dirty="0" err="1">
                <a:latin typeface="Cambria" panose="02040503050406030204" pitchFamily="18" charset="0"/>
                <a:ea typeface="Cambria" panose="02040503050406030204" pitchFamily="18" charset="0"/>
              </a:rPr>
              <a:t>definuara</a:t>
            </a:r>
            <a:r>
              <a:rPr lang="sq-AL" sz="2400" dirty="0">
                <a:latin typeface="Cambria" panose="02040503050406030204" pitchFamily="18" charset="0"/>
                <a:ea typeface="Cambria" panose="02040503050406030204" pitchFamily="18" charset="0"/>
              </a:rPr>
              <a:t> në nenin 46 të LPP-së</a:t>
            </a:r>
            <a:r>
              <a:rPr lang="sq-AL" sz="2400" dirty="0" smtClean="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Megjithatë, kërkesat e nenit 35.3 të LPP-së do të merren parasysh nga autoriteti kontraktues: “Zhvillimi i një procedure të negociuar pa publikuar njoftimin e kontratës në asnjë mënyrë nuk do t’ia heq autoritetit kontraktues obligimet e veta për të</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i) Luajtur një rol aktiv në vendosjen e kushteve të kontratës, posaçërisht lidhur me çmimet, afatet e dërgesave, sasitë, karakteristikave teknike dhe </a:t>
            </a:r>
            <a:r>
              <a:rPr lang="sq-AL" sz="2400" dirty="0" err="1">
                <a:latin typeface="Cambria" panose="02040503050406030204" pitchFamily="18" charset="0"/>
                <a:ea typeface="Cambria" panose="02040503050406030204" pitchFamily="18" charset="0"/>
              </a:rPr>
              <a:t>garancionet</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a:t>
            </a:r>
            <a:r>
              <a:rPr lang="sq-AL" sz="2400" dirty="0" err="1">
                <a:latin typeface="Cambria" panose="02040503050406030204" pitchFamily="18" charset="0"/>
                <a:ea typeface="Cambria" panose="02040503050406030204" pitchFamily="18" charset="0"/>
              </a:rPr>
              <a:t>ii</a:t>
            </a:r>
            <a:r>
              <a:rPr lang="sq-AL" sz="2400" dirty="0">
                <a:latin typeface="Cambria" panose="02040503050406030204" pitchFamily="18" charset="0"/>
                <a:ea typeface="Cambria" panose="02040503050406030204" pitchFamily="18" charset="0"/>
              </a:rPr>
              <a:t>) Sigurojë se çmimi i kontraktuar nuk është më i lartë se çmimi përkatës i tregut; </a:t>
            </a:r>
            <a:r>
              <a:rPr lang="sq-AL" sz="2400" dirty="0" smtClean="0">
                <a:latin typeface="Cambria" panose="02040503050406030204" pitchFamily="18" charset="0"/>
                <a:ea typeface="Cambria" panose="02040503050406030204" pitchFamily="18" charset="0"/>
              </a:rPr>
              <a:t>dhe</a:t>
            </a:r>
          </a:p>
          <a:p>
            <a:pPr marL="0" indent="0">
              <a:buNone/>
            </a:pPr>
            <a:r>
              <a:rPr lang="sq-AL" sz="2400" dirty="0" smtClean="0">
                <a:latin typeface="Cambria" panose="02040503050406030204" pitchFamily="18" charset="0"/>
                <a:ea typeface="Cambria" panose="02040503050406030204" pitchFamily="18" charset="0"/>
              </a:rPr>
              <a:t>(</a:t>
            </a:r>
            <a:r>
              <a:rPr lang="sq-AL" sz="2400" dirty="0" err="1">
                <a:latin typeface="Cambria" panose="02040503050406030204" pitchFamily="18" charset="0"/>
                <a:ea typeface="Cambria" panose="02040503050406030204" pitchFamily="18" charset="0"/>
              </a:rPr>
              <a:t>iii</a:t>
            </a:r>
            <a:r>
              <a:rPr lang="sq-AL" sz="2400" dirty="0">
                <a:latin typeface="Cambria" panose="02040503050406030204" pitchFamily="18" charset="0"/>
                <a:ea typeface="Cambria" panose="02040503050406030204" pitchFamily="18" charset="0"/>
              </a:rPr>
              <a:t>) Vlerësojë me kujdes cilësinë e produktit në fjalë, të shërbimeve, apo punimeve</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Kurdo </a:t>
            </a:r>
            <a:r>
              <a:rPr lang="sq-AL" sz="2400" dirty="0">
                <a:latin typeface="Cambria" panose="02040503050406030204" pitchFamily="18" charset="0"/>
                <a:ea typeface="Cambria" panose="02040503050406030204" pitchFamily="18" charset="0"/>
              </a:rPr>
              <a:t>që Autoriteti Kontraktues përdor procedurën e negociuar pa publikuar Njoftimin e Kontratës, sipas nenit 35.2.1(</a:t>
            </a:r>
            <a:r>
              <a:rPr lang="sq-AL" sz="2400" dirty="0" err="1">
                <a:latin typeface="Cambria" panose="02040503050406030204" pitchFamily="18" charset="0"/>
                <a:ea typeface="Cambria" panose="02040503050406030204" pitchFamily="18" charset="0"/>
              </a:rPr>
              <a:t>iii</a:t>
            </a:r>
            <a:r>
              <a:rPr lang="sq-AL" sz="2400" dirty="0">
                <a:latin typeface="Cambria" panose="02040503050406030204" pitchFamily="18" charset="0"/>
                <a:ea typeface="Cambria" panose="02040503050406030204" pitchFamily="18" charset="0"/>
              </a:rPr>
              <a:t>) të LPP-së, Autoriteti Kontraktues do të njoftojë KRPP-në duke përdorur formën standarde. </a:t>
            </a:r>
            <a:endParaRPr lang="sq-AL" sz="2400" dirty="0" smtClean="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49</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317992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1" y="0"/>
            <a:ext cx="12192000" cy="1240971"/>
          </a:xfrm>
        </p:spPr>
        <p:txBody>
          <a:bodyPr>
            <a:normAutofit/>
          </a:bodyPr>
          <a:lstStyle/>
          <a:p>
            <a:pPr algn="ctr">
              <a:defRPr/>
            </a:pPr>
            <a:r>
              <a:rPr lang="sq-AL" sz="2800" b="1" dirty="0">
                <a:solidFill>
                  <a:srgbClr val="002060"/>
                </a:solidFill>
                <a:latin typeface="Cambria" panose="02040503050406030204" pitchFamily="18" charset="0"/>
                <a:ea typeface="Cambria" panose="02040503050406030204" pitchFamily="18" charset="0"/>
                <a:cs typeface="Times New Roman" pitchFamily="18" charset="0"/>
              </a:rPr>
              <a:t>Procedura e kufizuar</a:t>
            </a:r>
          </a:p>
        </p:txBody>
      </p:sp>
      <p:sp>
        <p:nvSpPr>
          <p:cNvPr id="11267" name="Rectangle 3"/>
          <p:cNvSpPr>
            <a:spLocks noGrp="1" noChangeArrowheads="1"/>
          </p:cNvSpPr>
          <p:nvPr>
            <p:ph idx="1"/>
          </p:nvPr>
        </p:nvSpPr>
        <p:spPr>
          <a:xfrm>
            <a:off x="0" y="1410789"/>
            <a:ext cx="12192000" cy="5447211"/>
          </a:xfrm>
        </p:spPr>
        <p:txBody>
          <a:bodyPr>
            <a:normAutofit/>
          </a:bodyPr>
          <a:lstStyle/>
          <a:p>
            <a:pPr marL="182563" indent="0">
              <a:buNone/>
            </a:pPr>
            <a:r>
              <a:rPr lang="sq-AL" altLang="sq-AL" sz="2400" b="1" dirty="0">
                <a:latin typeface="Cambria" panose="02040503050406030204" pitchFamily="18" charset="0"/>
                <a:ea typeface="Cambria" panose="02040503050406030204" pitchFamily="18" charset="0"/>
                <a:cs typeface="Arial" panose="020B0604020202020204" pitchFamily="34" charset="0"/>
              </a:rPr>
              <a:t>Çka është Procedura e kufizuar-definicioni? </a:t>
            </a:r>
          </a:p>
          <a:p>
            <a:pPr marL="739775" lvl="1"/>
            <a:r>
              <a:rPr lang="en-US" altLang="sq-AL" sz="2400" dirty="0">
                <a:latin typeface="Cambria" panose="02040503050406030204" pitchFamily="18" charset="0"/>
                <a:ea typeface="Cambria" panose="02040503050406030204" pitchFamily="18" charset="0"/>
                <a:cs typeface="Arial" panose="020B0604020202020204" pitchFamily="34" charset="0"/>
              </a:rPr>
              <a:t>“</a:t>
            </a:r>
            <a:r>
              <a:rPr lang="sq-AL" altLang="sq-AL" sz="2400" dirty="0">
                <a:latin typeface="Cambria" panose="02040503050406030204" pitchFamily="18" charset="0"/>
                <a:ea typeface="Cambria" panose="02040503050406030204" pitchFamily="18" charset="0"/>
                <a:cs typeface="Arial" panose="020B0604020202020204" pitchFamily="34" charset="0"/>
              </a:rPr>
              <a:t>Procedurat e prokurimit në të cilat secili operator ekonomik mund të kërkoj të marrë pjesë dhe ku vetëm ata operatorë ekonomik të ftuar nga autoriteti kontraktues mund të dorëzojnë një tender</a:t>
            </a:r>
            <a:r>
              <a:rPr lang="en-US" altLang="sq-AL" sz="2400" dirty="0">
                <a:latin typeface="Cambria" panose="02040503050406030204" pitchFamily="18" charset="0"/>
                <a:ea typeface="Cambria" panose="02040503050406030204" pitchFamily="18" charset="0"/>
                <a:cs typeface="Arial" panose="020B0604020202020204" pitchFamily="34" charset="0"/>
              </a:rPr>
              <a:t>”</a:t>
            </a:r>
            <a:r>
              <a:rPr lang="sq-AL" altLang="sq-AL" sz="2400" dirty="0">
                <a:latin typeface="Cambria" panose="02040503050406030204" pitchFamily="18" charset="0"/>
                <a:ea typeface="Cambria" panose="02040503050406030204" pitchFamily="18" charset="0"/>
                <a:cs typeface="Arial" panose="020B0604020202020204" pitchFamily="34" charset="0"/>
              </a:rPr>
              <a:t>. (Neni 4, 1.53- përkufizimet )</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marL="511175" lvl="1" indent="0">
              <a:buNone/>
            </a:pP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marL="182563" indent="0">
              <a:buNone/>
            </a:pPr>
            <a:r>
              <a:rPr lang="sq-AL" altLang="sq-AL" sz="2400" dirty="0">
                <a:latin typeface="Cambria" panose="02040503050406030204" pitchFamily="18" charset="0"/>
                <a:ea typeface="Cambria" panose="02040503050406030204" pitchFamily="18" charset="0"/>
                <a:cs typeface="Arial" panose="020B0604020202020204" pitchFamily="34" charset="0"/>
              </a:rPr>
              <a:t>Procedurën e hapur apo te kufizuar ?!!!</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Ligji nuk parasheh ndonjë kusht</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Janë disa faktorë për tu konsideruar</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Por, nuk ka përjashtim “ekskluziv”</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Secila ka përparësitë dhe mangësitë</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“E kufizuara” me shume për kontrata te mëdha dhe komplekse</a:t>
            </a:r>
          </a:p>
          <a:p>
            <a:pPr marL="739775" lvl="1"/>
            <a:r>
              <a:rPr lang="sq-AL" altLang="sq-AL" sz="2400" dirty="0">
                <a:latin typeface="Cambria" panose="02040503050406030204" pitchFamily="18" charset="0"/>
                <a:ea typeface="Cambria" panose="02040503050406030204" pitchFamily="18" charset="0"/>
                <a:cs typeface="Arial" panose="020B0604020202020204" pitchFamily="34" charset="0"/>
              </a:rPr>
              <a:t>“e hapura” , për “te gjitha” por me shume për  kontrata te rëndomta </a:t>
            </a:r>
          </a:p>
          <a:p>
            <a:pPr marL="739775" lvl="1">
              <a:buNone/>
            </a:pPr>
            <a:endParaRPr lang="sq-AL" altLang="sq-AL" sz="24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 xmlns:a16="http://schemas.microsoft.com/office/drawing/2014/main" id="{F327244B-A00D-4580-9CC5-55E4F0CEBC66}"/>
              </a:ext>
            </a:extLst>
          </p:cNvPr>
          <p:cNvSpPr>
            <a:spLocks noGrp="1"/>
          </p:cNvSpPr>
          <p:nvPr>
            <p:ph type="sldNum" sz="quarter" idx="12"/>
          </p:nvPr>
        </p:nvSpPr>
        <p:spPr/>
        <p:txBody>
          <a:bodyPr/>
          <a:lstStyle/>
          <a:p>
            <a:fld id="{9C03C522-1143-49B6-AB7C-7C4373FD91C7}" type="slidenum">
              <a:rPr lang="sq-AL" smtClean="0"/>
              <a:t>5</a:t>
            </a:fld>
            <a:endParaRPr lang="sq-AL"/>
          </a:p>
        </p:txBody>
      </p:sp>
      <p:sp>
        <p:nvSpPr>
          <p:cNvPr id="3" name="Footer Placeholder 2"/>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982611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13805"/>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a:t>
            </a:r>
            <a:r>
              <a:rPr lang="sq-AL" sz="2800" b="1" dirty="0" smtClean="0">
                <a:solidFill>
                  <a:srgbClr val="002060"/>
                </a:solidFill>
                <a:latin typeface="Cambria" panose="02040503050406030204" pitchFamily="18" charset="0"/>
                <a:ea typeface="Cambria" panose="02040503050406030204" pitchFamily="18" charset="0"/>
              </a:rPr>
              <a:t>rocedurat </a:t>
            </a:r>
            <a:r>
              <a:rPr lang="sq-AL" sz="2800" b="1" dirty="0">
                <a:solidFill>
                  <a:srgbClr val="002060"/>
                </a:solidFill>
                <a:latin typeface="Cambria" panose="02040503050406030204" pitchFamily="18" charset="0"/>
                <a:ea typeface="Cambria" panose="02040503050406030204" pitchFamily="18" charset="0"/>
              </a:rPr>
              <a:t>e përshpejtuara</a:t>
            </a:r>
          </a:p>
        </p:txBody>
      </p:sp>
      <p:sp>
        <p:nvSpPr>
          <p:cNvPr id="3" name="Content Placeholder 2"/>
          <p:cNvSpPr>
            <a:spLocks noGrp="1"/>
          </p:cNvSpPr>
          <p:nvPr>
            <p:ph idx="1"/>
          </p:nvPr>
        </p:nvSpPr>
        <p:spPr>
          <a:xfrm>
            <a:off x="0" y="513806"/>
            <a:ext cx="12192000" cy="6344194"/>
          </a:xfrm>
        </p:spPr>
        <p:txBody>
          <a:bodyPr>
            <a:noAutofit/>
          </a:bodyPr>
          <a:lstStyle/>
          <a:p>
            <a:pPr marL="0" indent="0">
              <a:buNone/>
            </a:pPr>
            <a:r>
              <a:rPr lang="sq-AL" sz="2400" dirty="0">
                <a:latin typeface="Cambria" panose="02040503050406030204" pitchFamily="18" charset="0"/>
                <a:ea typeface="Cambria" panose="02040503050406030204" pitchFamily="18" charset="0"/>
              </a:rPr>
              <a:t>Për rastet urgjente, LPP përmban rregullat që lejojnë reduktimin e afateve kohore për pranimin e </a:t>
            </a:r>
            <a:r>
              <a:rPr lang="sq-AL" sz="2400" dirty="0" smtClean="0">
                <a:latin typeface="Cambria" panose="02040503050406030204" pitchFamily="18" charset="0"/>
                <a:ea typeface="Cambria" panose="02040503050406030204" pitchFamily="18" charset="0"/>
              </a:rPr>
              <a:t>tenderëve, </a:t>
            </a:r>
            <a:r>
              <a:rPr lang="sq-AL" sz="2400" dirty="0">
                <a:latin typeface="Cambria" panose="02040503050406030204" pitchFamily="18" charset="0"/>
                <a:ea typeface="Cambria" panose="02040503050406030204" pitchFamily="18" charset="0"/>
              </a:rPr>
              <a:t>neni 46 i LPP-së. Procedurat e tilla quhen “procedurat e përshpejtuara”, dhe afatet e reduktuara kohore quhen “afatet e përshpejtuara kohore</a:t>
            </a:r>
            <a:r>
              <a:rPr lang="sq-AL" sz="2400" dirty="0" smtClean="0">
                <a:latin typeface="Cambria" panose="02040503050406030204" pitchFamily="18" charset="0"/>
                <a:ea typeface="Cambria" panose="02040503050406030204" pitchFamily="18" charset="0"/>
              </a:rPr>
              <a:t>”.</a:t>
            </a:r>
          </a:p>
          <a:p>
            <a:pPr marL="0" indent="0">
              <a:buNone/>
            </a:pPr>
            <a:r>
              <a:rPr lang="sq-AL" sz="2400" dirty="0" smtClean="0">
                <a:latin typeface="Cambria" panose="02040503050406030204" pitchFamily="18" charset="0"/>
                <a:ea typeface="Cambria" panose="02040503050406030204" pitchFamily="18" charset="0"/>
              </a:rPr>
              <a:t>Kushtet </a:t>
            </a:r>
            <a:r>
              <a:rPr lang="sq-AL" sz="2400" dirty="0">
                <a:latin typeface="Cambria" panose="02040503050406030204" pitchFamily="18" charset="0"/>
                <a:ea typeface="Cambria" panose="02040503050406030204" pitchFamily="18" charset="0"/>
              </a:rPr>
              <a:t>për përdorimin e procedurave të përshpejtuara janë se rrethanat nënkuptojnë këto</a:t>
            </a:r>
            <a:r>
              <a:rPr lang="sq-AL" sz="2400" dirty="0" smtClean="0">
                <a:latin typeface="Cambria" panose="02040503050406030204" pitchFamily="18" charset="0"/>
                <a:ea typeface="Cambria" panose="02040503050406030204" pitchFamily="18" charset="0"/>
              </a:rPr>
              <a:t>:</a:t>
            </a:r>
          </a:p>
          <a:p>
            <a:pPr lvl="1">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domosdoshmëria </a:t>
            </a:r>
            <a:r>
              <a:rPr lang="sq-AL" sz="2400" dirty="0">
                <a:latin typeface="Cambria" panose="02040503050406030204" pitchFamily="18" charset="0"/>
                <a:ea typeface="Cambria" panose="02040503050406030204" pitchFamily="18" charset="0"/>
              </a:rPr>
              <a:t>e zhvillimit të një aktiviteti prokurimi në bazë urgjente</a:t>
            </a:r>
            <a:r>
              <a:rPr lang="sq-AL" sz="2400" dirty="0" smtClean="0">
                <a:latin typeface="Cambria" panose="02040503050406030204" pitchFamily="18" charset="0"/>
                <a:ea typeface="Cambria" panose="02040503050406030204" pitchFamily="18" charset="0"/>
              </a:rPr>
              <a:t>,</a:t>
            </a:r>
          </a:p>
          <a:p>
            <a:pPr lvl="1">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aplikimi </a:t>
            </a:r>
            <a:r>
              <a:rPr lang="sq-AL" sz="2400" dirty="0">
                <a:latin typeface="Cambria" panose="02040503050406030204" pitchFamily="18" charset="0"/>
                <a:ea typeface="Cambria" panose="02040503050406030204" pitchFamily="18" charset="0"/>
              </a:rPr>
              <a:t>i afateve normale kohore është i </a:t>
            </a:r>
            <a:r>
              <a:rPr lang="sq-AL" sz="2400" dirty="0" err="1">
                <a:latin typeface="Cambria" panose="02040503050406030204" pitchFamily="18" charset="0"/>
                <a:ea typeface="Cambria" panose="02040503050406030204" pitchFamily="18" charset="0"/>
              </a:rPr>
              <a:t>i</a:t>
            </a:r>
            <a:r>
              <a:rPr lang="sq-AL" sz="2400" dirty="0">
                <a:latin typeface="Cambria" panose="02040503050406030204" pitchFamily="18" charset="0"/>
                <a:ea typeface="Cambria" panose="02040503050406030204" pitchFamily="18" charset="0"/>
              </a:rPr>
              <a:t> pazbatueshëm, </a:t>
            </a:r>
            <a:endParaRPr lang="sq-AL" sz="24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nuk </a:t>
            </a:r>
            <a:r>
              <a:rPr lang="sq-AL" sz="2400" dirty="0">
                <a:latin typeface="Cambria" panose="02040503050406030204" pitchFamily="18" charset="0"/>
                <a:ea typeface="Cambria" panose="02040503050406030204" pitchFamily="18" charset="0"/>
              </a:rPr>
              <a:t>është një situate emergjente (urgjence ekstreme), </a:t>
            </a:r>
            <a:r>
              <a:rPr lang="sq-AL" sz="2400" dirty="0" smtClean="0">
                <a:latin typeface="Cambria" panose="02040503050406030204" pitchFamily="18" charset="0"/>
                <a:ea typeface="Cambria" panose="02040503050406030204" pitchFamily="18" charset="0"/>
              </a:rPr>
              <a:t>dhe</a:t>
            </a:r>
          </a:p>
          <a:p>
            <a:pPr lvl="1">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rrethanat </a:t>
            </a:r>
            <a:r>
              <a:rPr lang="sq-AL" sz="2400" dirty="0">
                <a:latin typeface="Cambria" panose="02040503050406030204" pitchFamily="18" charset="0"/>
                <a:ea typeface="Cambria" panose="02040503050406030204" pitchFamily="18" charset="0"/>
              </a:rPr>
              <a:t>e tilla nuk i atribuohen veprimeve apo mosveprimeve të autoritetit kontraktues. </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Këto </a:t>
            </a:r>
            <a:r>
              <a:rPr lang="sq-AL" sz="2400" dirty="0">
                <a:latin typeface="Cambria" panose="02040503050406030204" pitchFamily="18" charset="0"/>
                <a:ea typeface="Cambria" panose="02040503050406030204" pitchFamily="18" charset="0"/>
              </a:rPr>
              <a:t>afate kohore të përshpejtuara janë afatet minimale kohore. Nëse është e mundshme, Operatorëve ekonomik do t’u jepen më shumë ditë që t’i përgatisin dhe dorëzojnë tenderët e tyre</a:t>
            </a:r>
            <a:r>
              <a:rPr lang="sq-AL"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Kërkesat </a:t>
            </a:r>
            <a:r>
              <a:rPr lang="sq-AL" sz="2400" dirty="0">
                <a:latin typeface="Cambria" panose="02040503050406030204" pitchFamily="18" charset="0"/>
                <a:ea typeface="Cambria" panose="02040503050406030204" pitchFamily="18" charset="0"/>
              </a:rPr>
              <a:t>për informata shtesë apo qartësuese do të pranohen nga autoriteti kontraktues jo më pak se 3 ditë para datës së caktuar për </a:t>
            </a:r>
            <a:r>
              <a:rPr lang="sq-AL" sz="2400" dirty="0" smtClean="0">
                <a:latin typeface="Cambria" panose="02040503050406030204" pitchFamily="18" charset="0"/>
                <a:ea typeface="Cambria" panose="02040503050406030204" pitchFamily="18" charset="0"/>
              </a:rPr>
              <a:t>pranim.</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9C03C522-1143-49B6-AB7C-7C4373FD91C7}" type="slidenum">
              <a:rPr lang="sq-AL" smtClean="0"/>
              <a:t>50</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96344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666841"/>
          </a:xfrm>
        </p:spPr>
        <p:txBody>
          <a:bodyPr>
            <a:normAutofit/>
          </a:bodyPr>
          <a:lstStyle/>
          <a:p>
            <a:pPr algn="ct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Çka është procedura e kufizuar?</a:t>
            </a:r>
            <a:endPar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358537"/>
            <a:ext cx="12192000" cy="4087223"/>
          </a:xfrm>
        </p:spPr>
        <p:txBody>
          <a:bodyPr>
            <a:normAutofit/>
          </a:bodyPr>
          <a:lstStyle/>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Procedura e Kufizuar është një </a:t>
            </a:r>
            <a:r>
              <a:rPr lang="sq-AL" sz="2400" b="1" dirty="0" smtClean="0">
                <a:latin typeface="Cambria" panose="02040503050406030204" pitchFamily="18" charset="0"/>
                <a:ea typeface="Cambria" panose="02040503050406030204" pitchFamily="18" charset="0"/>
                <a:cs typeface="Arial" panose="020B0604020202020204" pitchFamily="34" charset="0"/>
              </a:rPr>
              <a:t>procedurë </a:t>
            </a:r>
            <a:r>
              <a:rPr lang="sq-AL" sz="2400" b="1" dirty="0">
                <a:latin typeface="Cambria" panose="02040503050406030204" pitchFamily="18" charset="0"/>
                <a:ea typeface="Cambria" panose="02040503050406030204" pitchFamily="18" charset="0"/>
                <a:cs typeface="Arial" panose="020B0604020202020204" pitchFamily="34" charset="0"/>
              </a:rPr>
              <a:t>konkurruese me dy </a:t>
            </a:r>
            <a:r>
              <a:rPr lang="sq-AL" sz="2400" b="1" dirty="0" smtClean="0">
                <a:latin typeface="Cambria" panose="02040503050406030204" pitchFamily="18" charset="0"/>
                <a:ea typeface="Cambria" panose="02040503050406030204" pitchFamily="18" charset="0"/>
                <a:cs typeface="Arial" panose="020B0604020202020204" pitchFamily="34" charset="0"/>
              </a:rPr>
              <a:t>faza</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Ku </a:t>
            </a:r>
            <a:r>
              <a:rPr lang="sq-AL" sz="2400" dirty="0">
                <a:latin typeface="Cambria" panose="02040503050406030204" pitchFamily="18" charset="0"/>
                <a:ea typeface="Cambria" panose="02040503050406030204" pitchFamily="18" charset="0"/>
                <a:cs typeface="Arial" panose="020B0604020202020204" pitchFamily="34" charset="0"/>
              </a:rPr>
              <a:t>vetëm ata OE të cilët i plotësojnë kërkesat minimale, në lidhje me </a:t>
            </a:r>
            <a:r>
              <a:rPr lang="sq-AL" sz="2400" b="1" dirty="0">
                <a:latin typeface="Cambria" panose="02040503050406030204" pitchFamily="18" charset="0"/>
                <a:ea typeface="Cambria" panose="02040503050406030204" pitchFamily="18" charset="0"/>
                <a:cs typeface="Arial" panose="020B0604020202020204" pitchFamily="34" charset="0"/>
              </a:rPr>
              <a:t>aftësinë profesionale apo teknike, </a:t>
            </a:r>
            <a:r>
              <a:rPr lang="sq-AL" sz="2400" b="1" dirty="0" smtClean="0">
                <a:latin typeface="Cambria" panose="02040503050406030204" pitchFamily="18" charset="0"/>
                <a:ea typeface="Cambria" panose="02040503050406030204" pitchFamily="18" charset="0"/>
                <a:cs typeface="Arial" panose="020B0604020202020204" pitchFamily="34" charset="0"/>
              </a:rPr>
              <a:t>përvojës </a:t>
            </a:r>
            <a:r>
              <a:rPr lang="sq-AL" sz="2400" b="1" dirty="0">
                <a:latin typeface="Cambria" panose="02040503050406030204" pitchFamily="18" charset="0"/>
                <a:ea typeface="Cambria" panose="02040503050406030204" pitchFamily="18" charset="0"/>
                <a:cs typeface="Arial" panose="020B0604020202020204" pitchFamily="34" charset="0"/>
              </a:rPr>
              <a:t>dhe ekspertizës dhe kapaciteteve financiare për të kryer një projekt,</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ftohen </a:t>
            </a:r>
            <a:r>
              <a:rPr lang="sq-AL" sz="2400" dirty="0">
                <a:latin typeface="Cambria" panose="02040503050406030204" pitchFamily="18" charset="0"/>
                <a:ea typeface="Cambria" panose="02040503050406030204" pitchFamily="18" charset="0"/>
                <a:cs typeface="Arial" panose="020B0604020202020204" pitchFamily="34" charset="0"/>
              </a:rPr>
              <a:t>në </a:t>
            </a:r>
            <a:r>
              <a:rPr lang="sq-AL" sz="2400" dirty="0" smtClean="0">
                <a:latin typeface="Cambria" panose="02040503050406030204" pitchFamily="18" charset="0"/>
                <a:ea typeface="Cambria" panose="02040503050406030204" pitchFamily="18" charset="0"/>
                <a:cs typeface="Arial" panose="020B0604020202020204" pitchFamily="34" charset="0"/>
              </a:rPr>
              <a:t>tender.</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mund te përdoret </a:t>
            </a:r>
            <a:r>
              <a:rPr lang="sq-AL" sz="2400" b="1" dirty="0">
                <a:latin typeface="Cambria" panose="02040503050406030204" pitchFamily="18" charset="0"/>
                <a:ea typeface="Cambria" panose="02040503050406030204" pitchFamily="18" charset="0"/>
                <a:cs typeface="Arial" panose="020B0604020202020204" pitchFamily="34" charset="0"/>
              </a:rPr>
              <a:t>për pune, mallra dhe shërbime</a:t>
            </a:r>
            <a:r>
              <a:rPr lang="sq-AL" sz="2400"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nuk ka nevoje qe te </a:t>
            </a:r>
            <a:r>
              <a:rPr lang="sq-AL" sz="2400" b="1" dirty="0">
                <a:latin typeface="Cambria" panose="02040503050406030204" pitchFamily="18" charset="0"/>
                <a:ea typeface="Cambria" panose="02040503050406030204" pitchFamily="18" charset="0"/>
                <a:cs typeface="Arial" panose="020B0604020202020204" pitchFamily="34" charset="0"/>
              </a:rPr>
              <a:t>përmbushet ndonjë kusht i veçante.</a:t>
            </a:r>
            <a:r>
              <a:rPr lang="sq-AL" sz="2400" dirty="0">
                <a:latin typeface="Cambria" panose="02040503050406030204" pitchFamily="18" charset="0"/>
                <a:ea typeface="Cambria" panose="02040503050406030204" pitchFamily="18" charset="0"/>
                <a:cs typeface="Arial" panose="020B0604020202020204" pitchFamily="34" charset="0"/>
              </a:rPr>
              <a:t> </a:t>
            </a:r>
          </a:p>
          <a:p>
            <a:pPr marL="512064" lvl="1" indent="0">
              <a:buNone/>
              <a:defRPr/>
            </a:pPr>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75A3CA92-644B-4A92-BDA3-B61CEACB6348}"/>
              </a:ext>
            </a:extLst>
          </p:cNvPr>
          <p:cNvSpPr>
            <a:spLocks noGrp="1"/>
          </p:cNvSpPr>
          <p:nvPr>
            <p:ph type="sldNum" sz="quarter" idx="12"/>
          </p:nvPr>
        </p:nvSpPr>
        <p:spPr/>
        <p:txBody>
          <a:bodyPr/>
          <a:lstStyle/>
          <a:p>
            <a:fld id="{9C03C522-1143-49B6-AB7C-7C4373FD91C7}" type="slidenum">
              <a:rPr lang="sq-AL" smtClean="0"/>
              <a:t>6</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91765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2784"/>
          </a:xfrm>
        </p:spPr>
        <p:txBody>
          <a:bodyPr>
            <a:normAutofit/>
          </a:bodyPr>
          <a:lstStyle/>
          <a:p>
            <a:pPr algn="ct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Çka është procedura e kufizuar?</a:t>
            </a:r>
            <a:r>
              <a:rPr lang="en-US"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(2)</a:t>
            </a:r>
            <a:endPar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358537"/>
            <a:ext cx="12192000" cy="5138057"/>
          </a:xfrm>
        </p:spPr>
        <p:txBody>
          <a:bodyPr>
            <a:normAutofit/>
          </a:bodyPr>
          <a:lstStyle/>
          <a:p>
            <a:pPr marL="0" lvl="0" indent="0">
              <a:buNone/>
            </a:pPr>
            <a:r>
              <a:rPr lang="sq-AL" sz="2400" i="1" u="sng" dirty="0" smtClean="0">
                <a:latin typeface="Cambria" panose="02040503050406030204" pitchFamily="18" charset="0"/>
                <a:ea typeface="Cambria" panose="02040503050406030204" pitchFamily="18" charset="0"/>
                <a:cs typeface="Arial" panose="020B0604020202020204" pitchFamily="34" charset="0"/>
              </a:rPr>
              <a:t>Faza </a:t>
            </a:r>
            <a:r>
              <a:rPr lang="sq-AL" sz="2400" i="1" u="sng" dirty="0">
                <a:latin typeface="Cambria" panose="02040503050406030204" pitchFamily="18" charset="0"/>
                <a:ea typeface="Cambria" panose="02040503050406030204" pitchFamily="18" charset="0"/>
                <a:cs typeface="Arial" panose="020B0604020202020204" pitchFamily="34" charset="0"/>
              </a:rPr>
              <a:t>e </a:t>
            </a:r>
            <a:r>
              <a:rPr lang="sq-AL" sz="2400" i="1" u="sng" dirty="0" smtClean="0">
                <a:latin typeface="Cambria" panose="02040503050406030204" pitchFamily="18" charset="0"/>
                <a:ea typeface="Cambria" panose="02040503050406030204" pitchFamily="18" charset="0"/>
                <a:cs typeface="Arial" panose="020B0604020202020204" pitchFamily="34" charset="0"/>
              </a:rPr>
              <a:t>parë  </a:t>
            </a:r>
            <a:r>
              <a:rPr lang="sq-AL" sz="2400" i="1" u="sng" dirty="0">
                <a:latin typeface="Cambria" panose="02040503050406030204" pitchFamily="18" charset="0"/>
                <a:ea typeface="Cambria" panose="02040503050406030204" pitchFamily="18" charset="0"/>
                <a:cs typeface="Arial" panose="020B0604020202020204" pitchFamily="34" charset="0"/>
              </a:rPr>
              <a:t>e njohur si</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faza e Para-kualifikimit,</a:t>
            </a:r>
            <a:r>
              <a:rPr lang="sq-AL" sz="2400" dirty="0">
                <a:latin typeface="Cambria" panose="02040503050406030204" pitchFamily="18" charset="0"/>
                <a:ea typeface="Cambria" panose="02040503050406030204" pitchFamily="18" charset="0"/>
                <a:cs typeface="Arial" panose="020B0604020202020204" pitchFamily="34" charset="0"/>
              </a:rPr>
              <a:t> ku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të gjithë </a:t>
            </a:r>
            <a:r>
              <a:rPr lang="en-US" sz="2400" dirty="0">
                <a:latin typeface="Cambria" panose="02040503050406030204" pitchFamily="18" charset="0"/>
                <a:ea typeface="Cambria" panose="02040503050406030204" pitchFamily="18" charset="0"/>
                <a:cs typeface="Arial" panose="020B0604020202020204" pitchFamily="34" charset="0"/>
              </a:rPr>
              <a:t>OE </a:t>
            </a:r>
            <a:r>
              <a:rPr lang="sq-AL" sz="2400" dirty="0">
                <a:latin typeface="Cambria" panose="02040503050406030204" pitchFamily="18" charset="0"/>
                <a:ea typeface="Cambria" panose="02040503050406030204" pitchFamily="18" charset="0"/>
                <a:cs typeface="Arial" panose="020B0604020202020204" pitchFamily="34" charset="0"/>
              </a:rPr>
              <a:t>ftohen t’i dorëzojnë kërkesat që të marrin pjesë ne procedurë; dhe </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AK zgjedh OE </a:t>
            </a:r>
            <a:r>
              <a:rPr lang="sq-AL" sz="2400" b="1" dirty="0">
                <a:latin typeface="Cambria" panose="02040503050406030204" pitchFamily="18" charset="0"/>
                <a:ea typeface="Cambria" panose="02040503050406030204" pitchFamily="18" charset="0"/>
                <a:cs typeface="Arial" panose="020B0604020202020204" pitchFamily="34" charset="0"/>
              </a:rPr>
              <a:t>të cilët i plotësojnë nivelet minimale të kritereve të përzgjedhjes të specifikuara në njoftimin e kontratës. </a:t>
            </a:r>
            <a:endParaRPr lang="sq-AL" sz="2400" b="1" i="1" u="sng"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Kjo fazë përdoret për të vlerësuar aftësinë financiare, teknike dhe / ose profesionale dhe kapacitetin e OE.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Kjo nuk ka të bëjë me mënyrën </a:t>
            </a:r>
            <a:r>
              <a:rPr lang="sq-AL" sz="2400" dirty="0">
                <a:latin typeface="Cambria" panose="02040503050406030204" pitchFamily="18" charset="0"/>
                <a:ea typeface="Cambria" panose="02040503050406030204" pitchFamily="18" charset="0"/>
                <a:cs typeface="Arial" panose="020B0604020202020204" pitchFamily="34" charset="0"/>
              </a:rPr>
              <a:t>se si </a:t>
            </a:r>
            <a:r>
              <a:rPr lang="en-US" sz="2400" dirty="0">
                <a:latin typeface="Cambria" panose="02040503050406030204" pitchFamily="18" charset="0"/>
                <a:ea typeface="Cambria" panose="02040503050406030204" pitchFamily="18" charset="0"/>
                <a:cs typeface="Arial" panose="020B0604020202020204" pitchFamily="34" charset="0"/>
              </a:rPr>
              <a:t>OE</a:t>
            </a:r>
            <a:r>
              <a:rPr lang="sq-AL" sz="2400" dirty="0">
                <a:latin typeface="Cambria" panose="02040503050406030204" pitchFamily="18" charset="0"/>
                <a:ea typeface="Cambria" panose="02040503050406030204" pitchFamily="18" charset="0"/>
                <a:cs typeface="Arial" panose="020B0604020202020204" pitchFamily="34" charset="0"/>
              </a:rPr>
              <a:t> do të përmbushin </a:t>
            </a:r>
            <a:r>
              <a:rPr lang="sq-AL" sz="2400" dirty="0" smtClean="0">
                <a:latin typeface="Cambria" panose="02040503050406030204" pitchFamily="18" charset="0"/>
                <a:ea typeface="Cambria" panose="02040503050406030204" pitchFamily="18" charset="0"/>
                <a:cs typeface="Arial" panose="020B0604020202020204" pitchFamily="34" charset="0"/>
              </a:rPr>
              <a:t>kërkesën- kontratën  </a:t>
            </a:r>
            <a:r>
              <a:rPr lang="sq-AL" sz="2400" dirty="0">
                <a:latin typeface="Cambria" panose="02040503050406030204" pitchFamily="18" charset="0"/>
                <a:ea typeface="Cambria" panose="02040503050406030204" pitchFamily="18" charset="0"/>
                <a:cs typeface="Arial" panose="020B0604020202020204" pitchFamily="34" charset="0"/>
              </a:rPr>
              <a:t>(do te thotë,  nuk pyet se si ju planifikoni të përmbushni kontratën</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Kjo fazë ka të beje me </a:t>
            </a:r>
            <a:r>
              <a:rPr lang="sq-AL" sz="2400" dirty="0" err="1" smtClean="0">
                <a:latin typeface="Cambria" panose="02040503050406030204" pitchFamily="18" charset="0"/>
                <a:ea typeface="Cambria" panose="02040503050406030204" pitchFamily="18" charset="0"/>
                <a:cs typeface="Arial" panose="020B0604020202020204" pitchFamily="34" charset="0"/>
              </a:rPr>
              <a:t>vlersimin</a:t>
            </a:r>
            <a:r>
              <a:rPr lang="sq-AL" sz="2400" dirty="0" smtClean="0">
                <a:latin typeface="Cambria" panose="02040503050406030204" pitchFamily="18" charset="0"/>
                <a:ea typeface="Cambria" panose="02040503050406030204" pitchFamily="18" charset="0"/>
                <a:cs typeface="Arial" panose="020B0604020202020204" pitchFamily="34" charset="0"/>
              </a:rPr>
              <a:t> e aftësisë se OE , </a:t>
            </a:r>
            <a:r>
              <a:rPr lang="sq-AL" sz="2400" dirty="0" err="1" smtClean="0">
                <a:latin typeface="Cambria" panose="02040503050406030204" pitchFamily="18" charset="0"/>
                <a:ea typeface="Cambria" panose="02040503050406030204" pitchFamily="18" charset="0"/>
                <a:cs typeface="Arial" panose="020B0604020202020204" pitchFamily="34" charset="0"/>
              </a:rPr>
              <a:t>aftesis</a:t>
            </a:r>
            <a:r>
              <a:rPr lang="sq-AL" sz="2400" dirty="0" smtClean="0">
                <a:latin typeface="Cambria" panose="02040503050406030204" pitchFamily="18" charset="0"/>
                <a:ea typeface="Cambria" panose="02040503050406030204" pitchFamily="18" charset="0"/>
                <a:cs typeface="Arial" panose="020B0604020202020204" pitchFamily="34" charset="0"/>
              </a:rPr>
              <a:t>  financiare , teknike dhe profesionale , pra </a:t>
            </a:r>
            <a:r>
              <a:rPr lang="sq-AL" sz="2400" dirty="0" err="1" smtClean="0">
                <a:latin typeface="Cambria" panose="02040503050406030204" pitchFamily="18" charset="0"/>
                <a:ea typeface="Cambria" panose="02040503050406030204" pitchFamily="18" charset="0"/>
                <a:cs typeface="Arial" panose="020B0604020202020204" pitchFamily="34" charset="0"/>
              </a:rPr>
              <a:t>kapacitetein</a:t>
            </a:r>
            <a:r>
              <a:rPr lang="sq-AL" sz="2400" dirty="0" smtClean="0">
                <a:latin typeface="Cambria" panose="02040503050406030204" pitchFamily="18" charset="0"/>
                <a:ea typeface="Cambria" panose="02040503050406030204" pitchFamily="18" charset="0"/>
                <a:cs typeface="Arial" panose="020B0604020202020204" pitchFamily="34" charset="0"/>
              </a:rPr>
              <a:t> e OE.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itchFamily="2" charset="2"/>
              <a:buChar char="Ø"/>
            </a:pPr>
            <a:endParaRPr lang="en-GB" sz="2400" dirty="0">
              <a:latin typeface="Cambria" panose="02040503050406030204" pitchFamily="18" charset="0"/>
              <a:ea typeface="Cambria" panose="02040503050406030204" pitchFamily="18" charset="0"/>
            </a:endParaRPr>
          </a:p>
          <a:p>
            <a:pPr marL="512064" lvl="1" indent="0">
              <a:buNone/>
              <a:defRPr/>
            </a:pPr>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75A3CA92-644B-4A92-BDA3-B61CEACB6348}"/>
              </a:ext>
            </a:extLst>
          </p:cNvPr>
          <p:cNvSpPr>
            <a:spLocks noGrp="1"/>
          </p:cNvSpPr>
          <p:nvPr>
            <p:ph type="sldNum" sz="quarter" idx="12"/>
          </p:nvPr>
        </p:nvSpPr>
        <p:spPr/>
        <p:txBody>
          <a:bodyPr/>
          <a:lstStyle/>
          <a:p>
            <a:fld id="{9C03C522-1143-49B6-AB7C-7C4373FD91C7}" type="slidenum">
              <a:rPr lang="sq-AL" smtClean="0"/>
              <a:t>7</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08730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48640"/>
          </a:xfrm>
        </p:spPr>
        <p:txBody>
          <a:bodyPr>
            <a:normAutofit/>
          </a:bodyPr>
          <a:lstStyle/>
          <a:p>
            <a:pPr algn="ctr"/>
            <a:r>
              <a:rPr lang="sq-AL" alt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Procesi i </a:t>
            </a:r>
            <a:r>
              <a:rPr lang="sq-AL" altLang="sq-AL" sz="28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implementimit të procedurës  së kufizuar </a:t>
            </a:r>
            <a:endPar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853440"/>
            <a:ext cx="12192000" cy="6018627"/>
          </a:xfrm>
        </p:spPr>
        <p:txBody>
          <a:bodyPr>
            <a:normAutofit/>
          </a:bodyPr>
          <a:lstStyle/>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Publikimi </a:t>
            </a:r>
            <a:r>
              <a:rPr lang="sq-AL" sz="2400" dirty="0">
                <a:latin typeface="Cambria" panose="02040503050406030204" pitchFamily="18" charset="0"/>
                <a:ea typeface="Cambria" panose="02040503050406030204" pitchFamily="18" charset="0"/>
                <a:cs typeface="Arial" panose="020B0604020202020204" pitchFamily="34" charset="0"/>
              </a:rPr>
              <a:t>i njoftimit për kontrate dhe i Dokumenteve te </a:t>
            </a:r>
            <a:r>
              <a:rPr lang="sq-AL" sz="2400" dirty="0" err="1">
                <a:latin typeface="Cambria" panose="02040503050406030204" pitchFamily="18" charset="0"/>
                <a:ea typeface="Cambria" panose="02040503050406030204" pitchFamily="18" charset="0"/>
                <a:cs typeface="Arial" panose="020B0604020202020204" pitchFamily="34" charset="0"/>
              </a:rPr>
              <a:t>Parakualifikimit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faza e parë</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Pranimi dhe hapja e kërkesave për pjesëmarrje</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Procedura për shqyrtimin e kërkesave për </a:t>
            </a:r>
            <a:r>
              <a:rPr lang="sq-AL" sz="2400" dirty="0" smtClean="0">
                <a:latin typeface="Cambria" panose="02040503050406030204" pitchFamily="18" charset="0"/>
                <a:ea typeface="Cambria" panose="02040503050406030204" pitchFamily="18" charset="0"/>
                <a:cs typeface="Arial" panose="020B0604020202020204" pitchFamily="34" charset="0"/>
              </a:rPr>
              <a:t>pjesëmarrje, </a:t>
            </a:r>
            <a:r>
              <a:rPr lang="sq-AL" sz="2400" dirty="0">
                <a:latin typeface="Cambria" panose="02040503050406030204" pitchFamily="18" charset="0"/>
                <a:ea typeface="Cambria" panose="02040503050406030204" pitchFamily="18" charset="0"/>
                <a:cs typeface="Arial" panose="020B0604020202020204" pitchFamily="34" charset="0"/>
              </a:rPr>
              <a:t>Vendimi i AK </a:t>
            </a:r>
            <a:r>
              <a:rPr lang="sq-AL" sz="2400" dirty="0" smtClean="0">
                <a:latin typeface="Cambria" panose="02040503050406030204" pitchFamily="18" charset="0"/>
                <a:ea typeface="Cambria" panose="02040503050406030204" pitchFamily="18" charset="0"/>
                <a:cs typeface="Arial" panose="020B0604020202020204" pitchFamily="34" charset="0"/>
              </a:rPr>
              <a:t>për përzgjedhjen e Kandidateve.</a:t>
            </a:r>
            <a:endParaRPr lang="sq-AL"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Pritja e </a:t>
            </a:r>
            <a:r>
              <a:rPr lang="sq-AL" sz="2400" dirty="0" smtClean="0">
                <a:latin typeface="Cambria" panose="02040503050406030204" pitchFamily="18" charset="0"/>
                <a:ea typeface="Cambria" panose="02040503050406030204" pitchFamily="18" charset="0"/>
                <a:cs typeface="Arial" panose="020B0604020202020204" pitchFamily="34" charset="0"/>
              </a:rPr>
              <a:t>ankesave</a:t>
            </a:r>
          </a:p>
          <a:p>
            <a:pPr marL="0" lvl="0" indent="0">
              <a:buNone/>
            </a:pP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Ftesa për tenderim</a:t>
            </a:r>
            <a:r>
              <a:rPr lang="en-US" sz="2400" dirty="0">
                <a:latin typeface="Cambria" panose="02040503050406030204" pitchFamily="18" charset="0"/>
                <a:ea typeface="Cambria" panose="02040503050406030204" pitchFamily="18" charset="0"/>
                <a:cs typeface="Arial" panose="020B0604020202020204" pitchFamily="34" charset="0"/>
              </a:rPr>
              <a:t> - </a:t>
            </a:r>
            <a:r>
              <a:rPr lang="sq-AL" sz="2400" dirty="0">
                <a:latin typeface="Cambria" panose="02040503050406030204" pitchFamily="18" charset="0"/>
                <a:ea typeface="Cambria" panose="02040503050406030204" pitchFamily="18" charset="0"/>
                <a:cs typeface="Arial" panose="020B0604020202020204" pitchFamily="34" charset="0"/>
              </a:rPr>
              <a:t>faza e dytë</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Pranimi i tenderëve</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Hapja </a:t>
            </a:r>
            <a:r>
              <a:rPr lang="sq-AL" sz="2400" dirty="0">
                <a:latin typeface="Cambria" panose="02040503050406030204" pitchFamily="18" charset="0"/>
                <a:ea typeface="Cambria" panose="02040503050406030204" pitchFamily="18" charset="0"/>
                <a:cs typeface="Arial" panose="020B0604020202020204" pitchFamily="34" charset="0"/>
              </a:rPr>
              <a:t>e tenderit</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Procedura </a:t>
            </a:r>
            <a:r>
              <a:rPr lang="sq-AL" sz="2400" dirty="0">
                <a:latin typeface="Cambria" panose="02040503050406030204" pitchFamily="18" charset="0"/>
                <a:ea typeface="Cambria" panose="02040503050406030204" pitchFamily="18" charset="0"/>
                <a:cs typeface="Arial" panose="020B0604020202020204" pitchFamily="34" charset="0"/>
              </a:rPr>
              <a:t>për shqyrtimin, vlerësimin dhe krahasimin e tenderëve</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Vendimi i AK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Pritja e ankesave</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Dhënia dhe nënshkrimi i kontratës </a:t>
            </a:r>
            <a:r>
              <a:rPr lang="en-US" altLang="sq-AL" sz="2400" dirty="0">
                <a:latin typeface="Cambria" panose="02040503050406030204" pitchFamily="18" charset="0"/>
                <a:ea typeface="Cambria" panose="02040503050406030204" pitchFamily="18" charset="0"/>
              </a:rPr>
              <a:t> </a:t>
            </a:r>
            <a:endParaRPr lang="sq-AL" alt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8</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203262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12192000" cy="613268"/>
          </a:xfrm>
        </p:spPr>
        <p:txBody>
          <a:bodyPr>
            <a:normAutofit/>
          </a:bodyPr>
          <a:lstStyle/>
          <a:p>
            <a:pPr marL="457200" lvl="0" indent="-457200" algn="ctr"/>
            <a:r>
              <a:rPr lang="sq-AL" sz="2800" b="1" dirty="0">
                <a:solidFill>
                  <a:srgbClr val="002060"/>
                </a:solidFill>
                <a:latin typeface="Cambria" panose="02040503050406030204" pitchFamily="18" charset="0"/>
                <a:ea typeface="Cambria" panose="02040503050406030204" pitchFamily="18" charset="0"/>
                <a:cs typeface="Arial" panose="020B0604020202020204" pitchFamily="34" charset="0"/>
              </a:rPr>
              <a:t>Publikimi i njoftimit për kontrate</a:t>
            </a:r>
            <a:endParaRPr lang="en-US" sz="2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809898"/>
            <a:ext cx="12192000" cy="6062170"/>
          </a:xfrm>
        </p:spPr>
        <p:txBody>
          <a:bodyPr>
            <a:normAutofit/>
          </a:bodyPr>
          <a:lstStyle/>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Procedura e kufizuar fillohet me publikimin e një njoftimi të </a:t>
            </a:r>
            <a:r>
              <a:rPr lang="sq-AL" sz="2400" dirty="0" smtClean="0">
                <a:latin typeface="Cambria" panose="02040503050406030204" pitchFamily="18" charset="0"/>
                <a:ea typeface="Cambria" panose="02040503050406030204" pitchFamily="18" charset="0"/>
                <a:cs typeface="Arial" panose="020B0604020202020204" pitchFamily="34" charset="0"/>
              </a:rPr>
              <a:t>kontratës në platformë.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Publikimi </a:t>
            </a:r>
            <a:r>
              <a:rPr lang="sq-AL" sz="2400" dirty="0" smtClean="0">
                <a:latin typeface="Cambria" panose="02040503050406030204" pitchFamily="18" charset="0"/>
                <a:ea typeface="Cambria" panose="02040503050406030204" pitchFamily="18" charset="0"/>
                <a:cs typeface="Arial" panose="020B0604020202020204" pitchFamily="34" charset="0"/>
              </a:rPr>
              <a:t>i </a:t>
            </a:r>
            <a:r>
              <a:rPr lang="sq-AL" sz="2400" dirty="0">
                <a:latin typeface="Cambria" panose="02040503050406030204" pitchFamily="18" charset="0"/>
                <a:ea typeface="Cambria" panose="02040503050406030204" pitchFamily="18" charset="0"/>
                <a:cs typeface="Arial" panose="020B0604020202020204" pitchFamily="34" charset="0"/>
              </a:rPr>
              <a:t>aktivitetit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ne </a:t>
            </a:r>
            <a:r>
              <a:rPr lang="sq-AL" sz="2400" dirty="0" err="1" smtClean="0">
                <a:latin typeface="Cambria" panose="02040503050406030204" pitchFamily="18" charset="0"/>
                <a:ea typeface="Cambria" panose="02040503050406030204" pitchFamily="18" charset="0"/>
                <a:cs typeface="Arial" panose="020B0604020202020204" pitchFamily="34" charset="0"/>
              </a:rPr>
              <a:t>plateforme</a:t>
            </a:r>
            <a:r>
              <a:rPr lang="sq-AL" sz="2400" dirty="0" smtClean="0">
                <a:latin typeface="Cambria" panose="02040503050406030204" pitchFamily="18" charset="0"/>
                <a:ea typeface="Cambria" panose="02040503050406030204" pitchFamily="18" charset="0"/>
                <a:cs typeface="Arial" panose="020B0604020202020204" pitchFamily="34" charset="0"/>
              </a:rPr>
              <a:t> shënon </a:t>
            </a:r>
            <a:r>
              <a:rPr lang="sq-AL" sz="2400" dirty="0">
                <a:latin typeface="Cambria" panose="02040503050406030204" pitchFamily="18" charset="0"/>
                <a:ea typeface="Cambria" panose="02040503050406030204" pitchFamily="18" charset="0"/>
                <a:cs typeface="Arial" panose="020B0604020202020204" pitchFamily="34" charset="0"/>
              </a:rPr>
              <a:t>fillimin zyrtar të procesit të </a:t>
            </a:r>
            <a:r>
              <a:rPr lang="sq-AL" sz="2400" dirty="0" smtClean="0">
                <a:latin typeface="Cambria" panose="02040503050406030204" pitchFamily="18" charset="0"/>
                <a:ea typeface="Cambria" panose="02040503050406030204" pitchFamily="18" charset="0"/>
                <a:cs typeface="Arial" panose="020B0604020202020204" pitchFamily="34" charset="0"/>
              </a:rPr>
              <a:t>prokurimit.</a:t>
            </a:r>
          </a:p>
          <a:p>
            <a:pPr lvl="0">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duhet të shfrytëzojë formën </a:t>
            </a:r>
            <a:r>
              <a:rPr lang="sq-AL" sz="2400" dirty="0" smtClean="0">
                <a:latin typeface="Cambria" panose="02040503050406030204" pitchFamily="18" charset="0"/>
                <a:ea typeface="Cambria" panose="02040503050406030204" pitchFamily="18" charset="0"/>
                <a:cs typeface="Arial" panose="020B0604020202020204" pitchFamily="34" charset="0"/>
              </a:rPr>
              <a:t>standarde të formularit pre këtë procedurë.</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r>
              <a:rPr lang="sq-AL" sz="2400" dirty="0">
                <a:latin typeface="Cambria" panose="02040503050406030204" pitchFamily="18" charset="0"/>
                <a:ea typeface="Cambria" panose="02040503050406030204" pitchFamily="18" charset="0"/>
                <a:cs typeface="Arial" panose="020B0604020202020204" pitchFamily="34" charset="0"/>
              </a:rPr>
              <a:t>Si hap i </a:t>
            </a:r>
            <a:r>
              <a:rPr lang="sq-AL" sz="2400" dirty="0" smtClean="0">
                <a:latin typeface="Cambria" panose="02040503050406030204" pitchFamily="18" charset="0"/>
                <a:ea typeface="Cambria" panose="02040503050406030204" pitchFamily="18" charset="0"/>
                <a:cs typeface="Arial" panose="020B0604020202020204" pitchFamily="34" charset="0"/>
              </a:rPr>
              <a:t>parë.</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a:t>
            </a:r>
            <a:r>
              <a:rPr lang="sq-AL" sz="2400" dirty="0">
                <a:latin typeface="Cambria" panose="02040503050406030204" pitchFamily="18" charset="0"/>
                <a:ea typeface="Cambria" panose="02040503050406030204" pitchFamily="18" charset="0"/>
                <a:cs typeface="Arial" panose="020B0604020202020204" pitchFamily="34" charset="0"/>
              </a:rPr>
              <a:t>e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përcaktohen </a:t>
            </a:r>
            <a:r>
              <a:rPr lang="sq-AL" sz="2400" dirty="0"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D</a:t>
            </a:r>
            <a:r>
              <a:rPr lang="sq-AL" sz="2400" dirty="0" err="1" smtClean="0">
                <a:latin typeface="Cambria" panose="02040503050406030204" pitchFamily="18" charset="0"/>
                <a:ea typeface="Cambria" panose="02040503050406030204" pitchFamily="18" charset="0"/>
                <a:cs typeface="Arial" panose="020B0604020202020204" pitchFamily="34" charset="0"/>
              </a:rPr>
              <a:t>osjen</a:t>
            </a:r>
            <a:r>
              <a:rPr lang="sq-AL" sz="2400" dirty="0" smtClean="0">
                <a:latin typeface="Cambria" panose="02040503050406030204" pitchFamily="18" charset="0"/>
                <a:ea typeface="Cambria" panose="02040503050406030204" pitchFamily="18" charset="0"/>
                <a:cs typeface="Arial" panose="020B0604020202020204" pitchFamily="34" charset="0"/>
              </a:rPr>
              <a:t> e tenderit qe përdoret për këtë procedurë.</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Në </a:t>
            </a:r>
            <a:r>
              <a:rPr lang="en-US" sz="2400" dirty="0">
                <a:latin typeface="Cambria" panose="02040503050406030204" pitchFamily="18" charset="0"/>
                <a:ea typeface="Cambria" panose="02040503050406030204" pitchFamily="18" charset="0"/>
                <a:cs typeface="Arial" panose="020B0604020202020204" pitchFamily="34" charset="0"/>
              </a:rPr>
              <a:t>DT</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do të specifikojë kriteret minimale të </a:t>
            </a:r>
            <a:r>
              <a:rPr lang="sq-AL" sz="2400" dirty="0" smtClean="0">
                <a:latin typeface="Cambria" panose="02040503050406030204" pitchFamily="18" charset="0"/>
                <a:ea typeface="Cambria" panose="02040503050406030204" pitchFamily="18" charset="0"/>
                <a:cs typeface="Arial" panose="020B0604020202020204" pitchFamily="34" charset="0"/>
              </a:rPr>
              <a:t>përzgjedhjes</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a:t>
            </a:r>
            <a:r>
              <a:rPr lang="sq-AL" sz="2400" dirty="0">
                <a:latin typeface="Cambria" panose="02040503050406030204" pitchFamily="18" charset="0"/>
                <a:ea typeface="Cambria" panose="02040503050406030204" pitchFamily="18" charset="0"/>
                <a:cs typeface="Arial" panose="020B0604020202020204" pitchFamily="34" charset="0"/>
              </a:rPr>
              <a:t>për përshtatshmëri,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për përshtatshmërinë </a:t>
            </a:r>
            <a:r>
              <a:rPr lang="sq-AL" sz="2400" dirty="0">
                <a:latin typeface="Cambria" panose="02040503050406030204" pitchFamily="18" charset="0"/>
                <a:ea typeface="Cambria" panose="02040503050406030204" pitchFamily="18" charset="0"/>
                <a:cs typeface="Arial" panose="020B0604020202020204" pitchFamily="34" charset="0"/>
              </a:rPr>
              <a:t>profesionale,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për gjendjen </a:t>
            </a:r>
            <a:r>
              <a:rPr lang="sq-AL" sz="2400" dirty="0">
                <a:latin typeface="Cambria" panose="02040503050406030204" pitchFamily="18" charset="0"/>
                <a:ea typeface="Cambria" panose="02040503050406030204" pitchFamily="18" charset="0"/>
                <a:cs typeface="Arial" panose="020B0604020202020204" pitchFamily="34" charset="0"/>
              </a:rPr>
              <a:t>ekonomike dhe financiare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Kërkesat  për aftësitë </a:t>
            </a:r>
            <a:r>
              <a:rPr lang="sq-AL" sz="2400" dirty="0">
                <a:latin typeface="Cambria" panose="02040503050406030204" pitchFamily="18" charset="0"/>
                <a:ea typeface="Cambria" panose="02040503050406030204" pitchFamily="18" charset="0"/>
                <a:cs typeface="Arial" panose="020B0604020202020204" pitchFamily="34" charset="0"/>
              </a:rPr>
              <a:t>teknike dhe / ose profesionale dhe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çdo </a:t>
            </a:r>
            <a:r>
              <a:rPr lang="sq-AL" sz="2400" dirty="0">
                <a:latin typeface="Cambria" panose="02040503050406030204" pitchFamily="18" charset="0"/>
                <a:ea typeface="Cambria" panose="02040503050406030204" pitchFamily="18" charset="0"/>
                <a:cs typeface="Arial" panose="020B0604020202020204" pitchFamily="34" charset="0"/>
              </a:rPr>
              <a:t>Standard për Sigurimin e Cilësisë), të cilat operatorët e interesuar ekonomik duhet t’i përmbushin në mënyrë që të bëhen të </a:t>
            </a:r>
            <a:r>
              <a:rPr lang="sq-AL" sz="2400" dirty="0" smtClean="0">
                <a:latin typeface="Cambria" panose="02040503050406030204" pitchFamily="18" charset="0"/>
                <a:ea typeface="Cambria" panose="02040503050406030204" pitchFamily="18" charset="0"/>
                <a:cs typeface="Arial" panose="020B0604020202020204" pitchFamily="34" charset="0"/>
              </a:rPr>
              <a:t>para-kualifikuar</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9849E428-E619-4B91-B231-C17CFA1D3EB0}"/>
              </a:ext>
            </a:extLst>
          </p:cNvPr>
          <p:cNvSpPr>
            <a:spLocks noGrp="1"/>
          </p:cNvSpPr>
          <p:nvPr>
            <p:ph type="sldNum" sz="quarter" idx="12"/>
          </p:nvPr>
        </p:nvSpPr>
        <p:spPr/>
        <p:txBody>
          <a:bodyPr/>
          <a:lstStyle/>
          <a:p>
            <a:fld id="{9C03C522-1143-49B6-AB7C-7C4373FD91C7}" type="slidenum">
              <a:rPr lang="sq-AL" smtClean="0"/>
              <a:t>9</a:t>
            </a:fld>
            <a:endParaRPr lang="sq-AL"/>
          </a:p>
        </p:txBody>
      </p:sp>
      <p:sp>
        <p:nvSpPr>
          <p:cNvPr id="5" name="Footer Placeholder 4"/>
          <p:cNvSpPr>
            <a:spLocks noGrp="1"/>
          </p:cNvSpPr>
          <p:nvPr>
            <p:ph type="ftr" sz="quarter" idx="11"/>
          </p:nvPr>
        </p:nvSpPr>
        <p:spPr/>
        <p:txBody>
          <a:bodyPr/>
          <a:lstStyle/>
          <a:p>
            <a:r>
              <a:rPr lang="sq-AL" smtClean="0"/>
              <a:t>Departamenti per Trajnime /KRPP</a:t>
            </a:r>
            <a:endParaRPr lang="sq-AL"/>
          </a:p>
        </p:txBody>
      </p:sp>
    </p:spTree>
    <p:extLst>
      <p:ext uri="{BB962C8B-B14F-4D97-AF65-F5344CB8AC3E}">
        <p14:creationId xmlns:p14="http://schemas.microsoft.com/office/powerpoint/2010/main" val="144269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5968</Words>
  <Application>Microsoft Office PowerPoint</Application>
  <PresentationFormat>Widescreen</PresentationFormat>
  <Paragraphs>528</Paragraphs>
  <Slides>50</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Aharoni</vt: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Procedura e kufizuar</vt:lpstr>
      <vt:lpstr>Çka është procedura e kufizuar?</vt:lpstr>
      <vt:lpstr>Çka është procedura e kufizuar? (2)</vt:lpstr>
      <vt:lpstr>Procesi i implementimit të procedurës  së kufizuar </vt:lpstr>
      <vt:lpstr>Publikimi i njoftimit për kontrate</vt:lpstr>
      <vt:lpstr>Dokumentit Para-kualifikues  </vt:lpstr>
      <vt:lpstr>Publikimi i njoftimit për kontrate (2)</vt:lpstr>
      <vt:lpstr>Ekstrakt nga forma standard e Njoftimit për kontrate </vt:lpstr>
      <vt:lpstr>Pranimi dhe hapja e kërkesave për pjesëmarrje</vt:lpstr>
      <vt:lpstr>Pranimi dhe hapja e kërkesave për pjesëmarrje</vt:lpstr>
      <vt:lpstr>Procedura për shqyrtimin e kërkesave për pjesëmarrje  (aplikacioneve) – faza e parë</vt:lpstr>
      <vt:lpstr>Procedura për shqyrtimin e kërkesave për pjesëmarrje  (aplikacioneve) – faza e parë</vt:lpstr>
      <vt:lpstr>Procedura për shqyrtimin e kërkesave për pjesëmarrje  (aplikacioneve) – faza e parë</vt:lpstr>
      <vt:lpstr>Procedura për shqyrtimin e kërkesave për pjesëmarrje  (aplikacioneve) – faza e parë</vt:lpstr>
      <vt:lpstr>Faza e dytë është - Ftesa për tenderim-Faza e dhënies së kontratës</vt:lpstr>
      <vt:lpstr>Faza e dytë është - Ftesa për tenderim</vt:lpstr>
      <vt:lpstr>                                            Faza e dytë është - Ftesa për tenderim </vt:lpstr>
      <vt:lpstr> Proceduar e ekzaminimit, vlerësimit dhe krahasimit të tenderëve.  </vt:lpstr>
      <vt:lpstr>Proceduar e ekzaminimit, vlerësimit dhe krahasimit të tenderëve</vt:lpstr>
      <vt:lpstr>Proceduar e ekzaminimit, vlerësimit dhe krahasimit të tenderëve</vt:lpstr>
      <vt:lpstr>Proceduar e ekzaminimit, vlerësimit dhe krahasimit të tenderëve</vt:lpstr>
      <vt:lpstr>Proceduar e ekzaminimit, vlerësimit dhe krahasimit të tenderëve</vt:lpstr>
      <vt:lpstr>Dhënia dhe nënshkrimi i kontratës</vt:lpstr>
      <vt:lpstr>Dhënia dhe nënshkrimi i kontratës</vt:lpstr>
      <vt:lpstr>Afatet Kohore</vt:lpstr>
      <vt:lpstr>Afatet Kohore (2)</vt:lpstr>
      <vt:lpstr>Afatet Kohore (3)</vt:lpstr>
      <vt:lpstr>Pragjet</vt:lpstr>
      <vt:lpstr>Format standarde </vt:lpstr>
      <vt:lpstr> Demonstrim i Plotesimit te formave</vt:lpstr>
      <vt:lpstr>Procedura e kufizuar – dallimet, përparësitë dhe dobësitë</vt:lpstr>
      <vt:lpstr> NGJASHMERITE DHE DALLIMET   </vt:lpstr>
      <vt:lpstr> NGJASHMERITE DHE DALLIMET (2)   </vt:lpstr>
      <vt:lpstr> NGJASHMERITE DHE DALLIMET (3)   </vt:lpstr>
      <vt:lpstr> NGJASHMERITE DHE DALLIMET (3)   </vt:lpstr>
      <vt:lpstr>AVANTAZHET dhe DISAVANTAZHET </vt:lpstr>
      <vt:lpstr>AVANTAZHET dhe DISAVANTAZHET (2) </vt:lpstr>
      <vt:lpstr>Procedura e kufizuar-hapat ne detale</vt:lpstr>
      <vt:lpstr>Procedura e kufizuar-hapat ne detale (2)</vt:lpstr>
      <vt:lpstr> Vlerësimi i kërkesave për pjesëmarrje- Faza e pare </vt:lpstr>
      <vt:lpstr> Kur konsiderohet i përgjegjshëm  një Aplikacion? (2)  </vt:lpstr>
      <vt:lpstr> Kur konsiderohet i përgjegjshëm  një Aplikacion? (4)  </vt:lpstr>
      <vt:lpstr> Pyetje? SHEMBULL 1  </vt:lpstr>
      <vt:lpstr>Prokurimi Emergjent</vt:lpstr>
      <vt:lpstr>Rastet e emergjencës ekstreme</vt:lpstr>
      <vt:lpstr>Procedurat e përshpejtuara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 e Kufizuar</dc:title>
  <dc:creator>Ilirk</dc:creator>
  <cp:lastModifiedBy>Sanije Kelmendi</cp:lastModifiedBy>
  <cp:revision>101</cp:revision>
  <dcterms:created xsi:type="dcterms:W3CDTF">2020-07-30T12:01:21Z</dcterms:created>
  <dcterms:modified xsi:type="dcterms:W3CDTF">2022-12-19T08:57:27Z</dcterms:modified>
</cp:coreProperties>
</file>